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1"/>
  </p:sldMasterIdLst>
  <p:notesMasterIdLst>
    <p:notesMasterId r:id="rId35"/>
  </p:notesMasterIdLst>
  <p:handoutMasterIdLst>
    <p:handoutMasterId r:id="rId36"/>
  </p:handoutMasterIdLst>
  <p:sldIdLst>
    <p:sldId id="256" r:id="rId2"/>
    <p:sldId id="269" r:id="rId3"/>
    <p:sldId id="258" r:id="rId4"/>
    <p:sldId id="304" r:id="rId5"/>
    <p:sldId id="305" r:id="rId6"/>
    <p:sldId id="260" r:id="rId7"/>
    <p:sldId id="298" r:id="rId8"/>
    <p:sldId id="257" r:id="rId9"/>
    <p:sldId id="302" r:id="rId10"/>
    <p:sldId id="276" r:id="rId11"/>
    <p:sldId id="277" r:id="rId12"/>
    <p:sldId id="280" r:id="rId13"/>
    <p:sldId id="278" r:id="rId14"/>
    <p:sldId id="281" r:id="rId15"/>
    <p:sldId id="306" r:id="rId16"/>
    <p:sldId id="282" r:id="rId17"/>
    <p:sldId id="279" r:id="rId18"/>
    <p:sldId id="287" r:id="rId19"/>
    <p:sldId id="289" r:id="rId20"/>
    <p:sldId id="293" r:id="rId21"/>
    <p:sldId id="294" r:id="rId22"/>
    <p:sldId id="295" r:id="rId23"/>
    <p:sldId id="296" r:id="rId24"/>
    <p:sldId id="297" r:id="rId25"/>
    <p:sldId id="307" r:id="rId26"/>
    <p:sldId id="263" r:id="rId27"/>
    <p:sldId id="271" r:id="rId28"/>
    <p:sldId id="272" r:id="rId29"/>
    <p:sldId id="265" r:id="rId30"/>
    <p:sldId id="303" r:id="rId31"/>
    <p:sldId id="268" r:id="rId32"/>
    <p:sldId id="299" r:id="rId33"/>
    <p:sldId id="301" r:id="rId34"/>
  </p:sldIdLst>
  <p:sldSz cx="9144000" cy="6858000" type="screen4x3"/>
  <p:notesSz cx="9309100" cy="6954838"/>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ollege of Ed. and Ed. Tech"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FFCC00"/>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642" autoAdjust="0"/>
    <p:restoredTop sz="86389" autoAdjust="0"/>
  </p:normalViewPr>
  <p:slideViewPr>
    <p:cSldViewPr>
      <p:cViewPr varScale="1">
        <p:scale>
          <a:sx n="74" d="100"/>
          <a:sy n="74" d="100"/>
        </p:scale>
        <p:origin x="1133" y="67"/>
      </p:cViewPr>
      <p:guideLst>
        <p:guide orient="horz" pos="2160"/>
        <p:guide pos="2880"/>
      </p:guideLst>
    </p:cSldViewPr>
  </p:slideViewPr>
  <p:outlineViewPr>
    <p:cViewPr>
      <p:scale>
        <a:sx n="33" d="100"/>
        <a:sy n="33" d="100"/>
      </p:scale>
      <p:origin x="0" y="-60592"/>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4033838" cy="347428"/>
          </a:xfrm>
          <a:prstGeom prst="rect">
            <a:avLst/>
          </a:prstGeom>
          <a:noFill/>
          <a:ln w="12700">
            <a:noFill/>
            <a:miter lim="800000"/>
            <a:headEnd type="none" w="sm" len="sm"/>
            <a:tailEnd type="none" w="sm" len="sm"/>
          </a:ln>
          <a:effectLst/>
        </p:spPr>
        <p:txBody>
          <a:bodyPr vert="horz" wrap="square" lIns="93324" tIns="46662" rIns="93324" bIns="46662" numCol="1" anchor="t" anchorCtr="0" compatLnSpc="1">
            <a:prstTxWarp prst="textNoShape">
              <a:avLst/>
            </a:prstTxWarp>
          </a:bodyPr>
          <a:lstStyle>
            <a:lvl1pPr eaLnBrk="0" hangingPunct="0">
              <a:defRPr sz="1200">
                <a:latin typeface="Times New Roman" pitchFamily="18" charset="0"/>
                <a:cs typeface="+mn-cs"/>
              </a:defRPr>
            </a:lvl1pPr>
          </a:lstStyle>
          <a:p>
            <a:pPr>
              <a:defRPr/>
            </a:pPr>
            <a:endParaRPr lang="en-US"/>
          </a:p>
        </p:txBody>
      </p:sp>
      <p:sp>
        <p:nvSpPr>
          <p:cNvPr id="15363" name="Rectangle 3"/>
          <p:cNvSpPr>
            <a:spLocks noGrp="1" noChangeArrowheads="1"/>
          </p:cNvSpPr>
          <p:nvPr>
            <p:ph type="dt" sz="quarter" idx="1"/>
          </p:nvPr>
        </p:nvSpPr>
        <p:spPr bwMode="auto">
          <a:xfrm>
            <a:off x="5275264" y="0"/>
            <a:ext cx="4033837" cy="347428"/>
          </a:xfrm>
          <a:prstGeom prst="rect">
            <a:avLst/>
          </a:prstGeom>
          <a:noFill/>
          <a:ln w="12700">
            <a:noFill/>
            <a:miter lim="800000"/>
            <a:headEnd type="none" w="sm" len="sm"/>
            <a:tailEnd type="none" w="sm" len="sm"/>
          </a:ln>
          <a:effectLst/>
        </p:spPr>
        <p:txBody>
          <a:bodyPr vert="horz" wrap="square" lIns="93324" tIns="46662" rIns="93324" bIns="46662" numCol="1" anchor="t" anchorCtr="0" compatLnSpc="1">
            <a:prstTxWarp prst="textNoShape">
              <a:avLst/>
            </a:prstTxWarp>
          </a:bodyPr>
          <a:lstStyle>
            <a:lvl1pPr algn="r" eaLnBrk="0" hangingPunct="0">
              <a:defRPr sz="1200">
                <a:latin typeface="Times New Roman" pitchFamily="18" charset="0"/>
                <a:cs typeface="+mn-cs"/>
              </a:defRPr>
            </a:lvl1pPr>
          </a:lstStyle>
          <a:p>
            <a:pPr>
              <a:defRPr/>
            </a:pPr>
            <a:endParaRPr lang="en-US"/>
          </a:p>
        </p:txBody>
      </p:sp>
      <p:sp>
        <p:nvSpPr>
          <p:cNvPr id="15364" name="Rectangle 4"/>
          <p:cNvSpPr>
            <a:spLocks noGrp="1" noChangeArrowheads="1"/>
          </p:cNvSpPr>
          <p:nvPr>
            <p:ph type="ftr" sz="quarter" idx="2"/>
          </p:nvPr>
        </p:nvSpPr>
        <p:spPr bwMode="auto">
          <a:xfrm>
            <a:off x="0" y="6607411"/>
            <a:ext cx="4033838" cy="347427"/>
          </a:xfrm>
          <a:prstGeom prst="rect">
            <a:avLst/>
          </a:prstGeom>
          <a:noFill/>
          <a:ln w="12700">
            <a:noFill/>
            <a:miter lim="800000"/>
            <a:headEnd type="none" w="sm" len="sm"/>
            <a:tailEnd type="none" w="sm" len="sm"/>
          </a:ln>
          <a:effectLst/>
        </p:spPr>
        <p:txBody>
          <a:bodyPr vert="horz" wrap="square" lIns="93324" tIns="46662" rIns="93324" bIns="46662" numCol="1" anchor="b" anchorCtr="0" compatLnSpc="1">
            <a:prstTxWarp prst="textNoShape">
              <a:avLst/>
            </a:prstTxWarp>
          </a:bodyPr>
          <a:lstStyle>
            <a:lvl1pPr eaLnBrk="0" hangingPunct="0">
              <a:defRPr sz="1200">
                <a:latin typeface="Times New Roman" pitchFamily="18" charset="0"/>
                <a:cs typeface="+mn-cs"/>
              </a:defRPr>
            </a:lvl1pPr>
          </a:lstStyle>
          <a:p>
            <a:pPr>
              <a:defRPr/>
            </a:pPr>
            <a:endParaRPr lang="en-US"/>
          </a:p>
        </p:txBody>
      </p:sp>
      <p:sp>
        <p:nvSpPr>
          <p:cNvPr id="15365" name="Rectangle 5"/>
          <p:cNvSpPr>
            <a:spLocks noGrp="1" noChangeArrowheads="1"/>
          </p:cNvSpPr>
          <p:nvPr>
            <p:ph type="sldNum" sz="quarter" idx="3"/>
          </p:nvPr>
        </p:nvSpPr>
        <p:spPr bwMode="auto">
          <a:xfrm>
            <a:off x="5275264" y="6607411"/>
            <a:ext cx="4033837" cy="347427"/>
          </a:xfrm>
          <a:prstGeom prst="rect">
            <a:avLst/>
          </a:prstGeom>
          <a:noFill/>
          <a:ln w="12700">
            <a:noFill/>
            <a:miter lim="800000"/>
            <a:headEnd type="none" w="sm" len="sm"/>
            <a:tailEnd type="none" w="sm" len="sm"/>
          </a:ln>
          <a:effectLst/>
        </p:spPr>
        <p:txBody>
          <a:bodyPr vert="horz" wrap="square" lIns="93324" tIns="46662" rIns="93324" bIns="46662" numCol="1" anchor="b" anchorCtr="0" compatLnSpc="1">
            <a:prstTxWarp prst="textNoShape">
              <a:avLst/>
            </a:prstTxWarp>
          </a:bodyPr>
          <a:lstStyle>
            <a:lvl1pPr algn="r" eaLnBrk="0" hangingPunct="0">
              <a:defRPr sz="1200">
                <a:latin typeface="Times New Roman" pitchFamily="18" charset="0"/>
                <a:cs typeface="+mn-cs"/>
              </a:defRPr>
            </a:lvl1pPr>
          </a:lstStyle>
          <a:p>
            <a:pPr>
              <a:defRPr/>
            </a:pPr>
            <a:fld id="{FD5F3C76-E228-4D91-ACE4-5EC6E6246F41}" type="slidenum">
              <a:rPr lang="en-US"/>
              <a:pPr>
                <a:defRPr/>
              </a:pPr>
              <a:t>‹#›</a:t>
            </a:fld>
            <a:endParaRPr lang="en-US"/>
          </a:p>
        </p:txBody>
      </p:sp>
    </p:spTree>
    <p:extLst>
      <p:ext uri="{BB962C8B-B14F-4D97-AF65-F5344CB8AC3E}">
        <p14:creationId xmlns:p14="http://schemas.microsoft.com/office/powerpoint/2010/main" val="24531448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4033838" cy="347428"/>
          </a:xfrm>
          <a:prstGeom prst="rect">
            <a:avLst/>
          </a:prstGeom>
          <a:noFill/>
          <a:ln w="12700">
            <a:noFill/>
            <a:miter lim="800000"/>
            <a:headEnd type="none" w="sm" len="sm"/>
            <a:tailEnd type="none" w="sm" len="sm"/>
          </a:ln>
          <a:effectLst/>
        </p:spPr>
        <p:txBody>
          <a:bodyPr vert="horz" wrap="square" lIns="93324" tIns="46662" rIns="93324" bIns="46662" numCol="1" anchor="t" anchorCtr="0" compatLnSpc="1">
            <a:prstTxWarp prst="textNoShape">
              <a:avLst/>
            </a:prstTxWarp>
          </a:bodyPr>
          <a:lstStyle>
            <a:lvl1pPr eaLnBrk="0" hangingPunct="0">
              <a:defRPr sz="1200">
                <a:latin typeface="Times New Roman" pitchFamily="18" charset="0"/>
                <a:cs typeface="+mn-cs"/>
              </a:defRPr>
            </a:lvl1pPr>
          </a:lstStyle>
          <a:p>
            <a:pPr>
              <a:defRPr/>
            </a:pPr>
            <a:endParaRPr lang="en-US"/>
          </a:p>
        </p:txBody>
      </p:sp>
      <p:sp>
        <p:nvSpPr>
          <p:cNvPr id="17411" name="Rectangle 3"/>
          <p:cNvSpPr>
            <a:spLocks noGrp="1" noChangeArrowheads="1"/>
          </p:cNvSpPr>
          <p:nvPr>
            <p:ph type="dt" idx="1"/>
          </p:nvPr>
        </p:nvSpPr>
        <p:spPr bwMode="auto">
          <a:xfrm>
            <a:off x="5275264" y="0"/>
            <a:ext cx="4033837" cy="347428"/>
          </a:xfrm>
          <a:prstGeom prst="rect">
            <a:avLst/>
          </a:prstGeom>
          <a:noFill/>
          <a:ln w="12700">
            <a:noFill/>
            <a:miter lim="800000"/>
            <a:headEnd type="none" w="sm" len="sm"/>
            <a:tailEnd type="none" w="sm" len="sm"/>
          </a:ln>
          <a:effectLst/>
        </p:spPr>
        <p:txBody>
          <a:bodyPr vert="horz" wrap="square" lIns="93324" tIns="46662" rIns="93324" bIns="46662" numCol="1" anchor="t" anchorCtr="0" compatLnSpc="1">
            <a:prstTxWarp prst="textNoShape">
              <a:avLst/>
            </a:prstTxWarp>
          </a:bodyPr>
          <a:lstStyle>
            <a:lvl1pPr algn="r" eaLnBrk="0" hangingPunct="0">
              <a:defRPr sz="1200">
                <a:latin typeface="Times New Roman" pitchFamily="18" charset="0"/>
                <a:cs typeface="+mn-cs"/>
              </a:defRPr>
            </a:lvl1pPr>
          </a:lstStyle>
          <a:p>
            <a:pPr>
              <a:defRPr/>
            </a:pPr>
            <a:endParaRPr lang="en-US"/>
          </a:p>
        </p:txBody>
      </p:sp>
      <p:sp>
        <p:nvSpPr>
          <p:cNvPr id="13316" name="Rectangle 4"/>
          <p:cNvSpPr>
            <a:spLocks noGrp="1" noRot="1" noChangeAspect="1" noChangeArrowheads="1" noTextEdit="1"/>
          </p:cNvSpPr>
          <p:nvPr>
            <p:ph type="sldImg" idx="2"/>
          </p:nvPr>
        </p:nvSpPr>
        <p:spPr bwMode="auto">
          <a:xfrm>
            <a:off x="2916238" y="522288"/>
            <a:ext cx="3476625" cy="2608262"/>
          </a:xfrm>
          <a:prstGeom prst="rect">
            <a:avLst/>
          </a:prstGeom>
          <a:noFill/>
          <a:ln w="9525">
            <a:solidFill>
              <a:srgbClr val="000000"/>
            </a:solidFill>
            <a:miter lim="800000"/>
            <a:headEnd/>
            <a:tailEnd/>
          </a:ln>
        </p:spPr>
      </p:sp>
      <p:sp>
        <p:nvSpPr>
          <p:cNvPr id="17413" name="Rectangle 5"/>
          <p:cNvSpPr>
            <a:spLocks noGrp="1" noChangeArrowheads="1"/>
          </p:cNvSpPr>
          <p:nvPr>
            <p:ph type="body" sz="quarter" idx="3"/>
          </p:nvPr>
        </p:nvSpPr>
        <p:spPr bwMode="auto">
          <a:xfrm>
            <a:off x="1241425" y="3302920"/>
            <a:ext cx="6826250" cy="3129991"/>
          </a:xfrm>
          <a:prstGeom prst="rect">
            <a:avLst/>
          </a:prstGeom>
          <a:noFill/>
          <a:ln w="12700">
            <a:noFill/>
            <a:miter lim="800000"/>
            <a:headEnd type="none" w="sm" len="sm"/>
            <a:tailEnd type="none" w="sm" len="sm"/>
          </a:ln>
          <a:effectLst/>
        </p:spPr>
        <p:txBody>
          <a:bodyPr vert="horz" wrap="square" lIns="93324" tIns="46662" rIns="93324" bIns="46662"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414" name="Rectangle 6"/>
          <p:cNvSpPr>
            <a:spLocks noGrp="1" noChangeArrowheads="1"/>
          </p:cNvSpPr>
          <p:nvPr>
            <p:ph type="ftr" sz="quarter" idx="4"/>
          </p:nvPr>
        </p:nvSpPr>
        <p:spPr bwMode="auto">
          <a:xfrm>
            <a:off x="0" y="6607411"/>
            <a:ext cx="4033838" cy="347427"/>
          </a:xfrm>
          <a:prstGeom prst="rect">
            <a:avLst/>
          </a:prstGeom>
          <a:noFill/>
          <a:ln w="12700">
            <a:noFill/>
            <a:miter lim="800000"/>
            <a:headEnd type="none" w="sm" len="sm"/>
            <a:tailEnd type="none" w="sm" len="sm"/>
          </a:ln>
          <a:effectLst/>
        </p:spPr>
        <p:txBody>
          <a:bodyPr vert="horz" wrap="square" lIns="93324" tIns="46662" rIns="93324" bIns="46662" numCol="1" anchor="b" anchorCtr="0" compatLnSpc="1">
            <a:prstTxWarp prst="textNoShape">
              <a:avLst/>
            </a:prstTxWarp>
          </a:bodyPr>
          <a:lstStyle>
            <a:lvl1pPr eaLnBrk="0" hangingPunct="0">
              <a:defRPr sz="1200">
                <a:latin typeface="Times New Roman" pitchFamily="18" charset="0"/>
                <a:cs typeface="+mn-cs"/>
              </a:defRPr>
            </a:lvl1pPr>
          </a:lstStyle>
          <a:p>
            <a:pPr>
              <a:defRPr/>
            </a:pPr>
            <a:endParaRPr lang="en-US"/>
          </a:p>
        </p:txBody>
      </p:sp>
      <p:sp>
        <p:nvSpPr>
          <p:cNvPr id="17415" name="Rectangle 7"/>
          <p:cNvSpPr>
            <a:spLocks noGrp="1" noChangeArrowheads="1"/>
          </p:cNvSpPr>
          <p:nvPr>
            <p:ph type="sldNum" sz="quarter" idx="5"/>
          </p:nvPr>
        </p:nvSpPr>
        <p:spPr bwMode="auto">
          <a:xfrm>
            <a:off x="5275264" y="6607411"/>
            <a:ext cx="4033837" cy="347427"/>
          </a:xfrm>
          <a:prstGeom prst="rect">
            <a:avLst/>
          </a:prstGeom>
          <a:noFill/>
          <a:ln w="12700">
            <a:noFill/>
            <a:miter lim="800000"/>
            <a:headEnd type="none" w="sm" len="sm"/>
            <a:tailEnd type="none" w="sm" len="sm"/>
          </a:ln>
          <a:effectLst/>
        </p:spPr>
        <p:txBody>
          <a:bodyPr vert="horz" wrap="square" lIns="93324" tIns="46662" rIns="93324" bIns="46662" numCol="1" anchor="b" anchorCtr="0" compatLnSpc="1">
            <a:prstTxWarp prst="textNoShape">
              <a:avLst/>
            </a:prstTxWarp>
          </a:bodyPr>
          <a:lstStyle>
            <a:lvl1pPr algn="r" eaLnBrk="0" hangingPunct="0">
              <a:defRPr sz="1200">
                <a:latin typeface="Times New Roman" pitchFamily="18" charset="0"/>
                <a:cs typeface="+mn-cs"/>
              </a:defRPr>
            </a:lvl1pPr>
          </a:lstStyle>
          <a:p>
            <a:pPr>
              <a:defRPr/>
            </a:pPr>
            <a:fld id="{1580AB30-5B13-4549-A031-A91BF516521B}" type="slidenum">
              <a:rPr lang="en-US"/>
              <a:pPr>
                <a:defRPr/>
              </a:pPr>
              <a:t>‹#›</a:t>
            </a:fld>
            <a:endParaRPr lang="en-US"/>
          </a:p>
        </p:txBody>
      </p:sp>
    </p:spTree>
    <p:extLst>
      <p:ext uri="{BB962C8B-B14F-4D97-AF65-F5344CB8AC3E}">
        <p14:creationId xmlns:p14="http://schemas.microsoft.com/office/powerpoint/2010/main" val="235146683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a:ln/>
        </p:spPr>
      </p:sp>
      <p:sp>
        <p:nvSpPr>
          <p:cNvPr id="3" name="Notes Placeholder 2"/>
          <p:cNvSpPr>
            <a:spLocks noGrp="1"/>
          </p:cNvSpPr>
          <p:nvPr>
            <p:ph type="body" idx="1"/>
          </p:nvPr>
        </p:nvSpPr>
        <p:spPr/>
        <p:txBody>
          <a:bodyPr/>
          <a:lstStyle/>
          <a:p>
            <a:pPr eaLnBrk="1" hangingPunct="1">
              <a:defRPr/>
            </a:pPr>
            <a:endParaRPr lang="en-US" dirty="0"/>
          </a:p>
        </p:txBody>
      </p:sp>
      <p:sp>
        <p:nvSpPr>
          <p:cNvPr id="18435" name="Slide Number Placeholder 3"/>
          <p:cNvSpPr>
            <a:spLocks noGrp="1"/>
          </p:cNvSpPr>
          <p:nvPr>
            <p:ph type="sldNum" sz="quarter" idx="5"/>
          </p:nvPr>
        </p:nvSpPr>
        <p:spPr>
          <a:noFill/>
        </p:spPr>
        <p:txBody>
          <a:bodyPr/>
          <a:lstStyle/>
          <a:p>
            <a:fld id="{757CA63F-1FD3-4816-BA43-653BEF76CD10}" type="slidenum">
              <a:rPr lang="en-US" smtClean="0">
                <a:cs typeface="Arial" charset="0"/>
              </a:rPr>
              <a:pPr/>
              <a:t>3</a:t>
            </a:fld>
            <a:endParaRPr lang="en-US">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p:cNvSpPr>
            <a:spLocks noGrp="1" noRot="1" noChangeAspect="1"/>
          </p:cNvSpPr>
          <p:nvPr>
            <p:ph type="sldImg"/>
          </p:nvPr>
        </p:nvSpPr>
        <p:spPr>
          <a:ln/>
        </p:spPr>
      </p:sp>
      <p:sp>
        <p:nvSpPr>
          <p:cNvPr id="3" name="Notes Placeholder 2"/>
          <p:cNvSpPr>
            <a:spLocks noGrp="1"/>
          </p:cNvSpPr>
          <p:nvPr>
            <p:ph type="body" idx="1"/>
          </p:nvPr>
        </p:nvSpPr>
        <p:spPr/>
        <p:txBody>
          <a:bodyPr/>
          <a:lstStyle/>
          <a:p>
            <a:pPr marL="351586" lvl="1" indent="-177316" defTabSz="933240" eaLnBrk="1" fontAlgn="auto" hangingPunct="1">
              <a:spcBef>
                <a:spcPts val="613"/>
              </a:spcBef>
              <a:spcAft>
                <a:spcPts val="0"/>
              </a:spcAft>
              <a:buClr>
                <a:srgbClr val="61625E"/>
              </a:buClr>
              <a:buFont typeface="Arial" pitchFamily="34" charset="0"/>
              <a:buChar char="•"/>
              <a:defRPr/>
            </a:pPr>
            <a:r>
              <a:rPr kumimoji="0" lang="en-US" dirty="0">
                <a:solidFill>
                  <a:srgbClr val="48231E"/>
                </a:solidFill>
                <a:latin typeface="Candara"/>
                <a:cs typeface="Tahoma" pitchFamily="34" charset="0"/>
              </a:rPr>
              <a:t>Facilitates supervisee personal and professional development </a:t>
            </a:r>
          </a:p>
          <a:p>
            <a:pPr marL="818207" lvl="2" indent="-177316" defTabSz="933240" eaLnBrk="1" fontAlgn="auto" hangingPunct="1">
              <a:spcBef>
                <a:spcPts val="613"/>
              </a:spcBef>
              <a:spcAft>
                <a:spcPts val="0"/>
              </a:spcAft>
              <a:buClr>
                <a:srgbClr val="61625E"/>
              </a:buClr>
              <a:buFont typeface="Arial" pitchFamily="34" charset="0"/>
              <a:buChar char="•"/>
              <a:defRPr/>
            </a:pPr>
            <a:r>
              <a:rPr kumimoji="0" lang="en-US" dirty="0">
                <a:solidFill>
                  <a:srgbClr val="48231E"/>
                </a:solidFill>
                <a:latin typeface="Candara"/>
                <a:cs typeface="Tahoma" pitchFamily="34" charset="0"/>
              </a:rPr>
              <a:t>increasing professional identity, understanding the roles and functions of counseling, and the awareness of the impact the profession has on society as a whole</a:t>
            </a:r>
          </a:p>
          <a:p>
            <a:pPr marL="351586" lvl="1" indent="-177316" defTabSz="933240" eaLnBrk="1" fontAlgn="auto" hangingPunct="1">
              <a:spcBef>
                <a:spcPts val="613"/>
              </a:spcBef>
              <a:spcAft>
                <a:spcPts val="0"/>
              </a:spcAft>
              <a:buClr>
                <a:srgbClr val="61625E"/>
              </a:buClr>
              <a:buFont typeface="Arial" pitchFamily="34" charset="0"/>
              <a:buChar char="•"/>
              <a:defRPr/>
            </a:pPr>
            <a:r>
              <a:rPr kumimoji="0" lang="en-US" dirty="0">
                <a:solidFill>
                  <a:srgbClr val="48231E"/>
                </a:solidFill>
                <a:latin typeface="Candara"/>
                <a:cs typeface="Tahoma" pitchFamily="34" charset="0"/>
              </a:rPr>
              <a:t>Promote counselor competencies</a:t>
            </a:r>
          </a:p>
          <a:p>
            <a:pPr marL="818207" lvl="2" indent="-177316" defTabSz="933240" eaLnBrk="1" fontAlgn="auto" hangingPunct="1">
              <a:spcBef>
                <a:spcPts val="613"/>
              </a:spcBef>
              <a:spcAft>
                <a:spcPts val="0"/>
              </a:spcAft>
              <a:buClr>
                <a:srgbClr val="61625E"/>
              </a:buClr>
              <a:buFont typeface="Arial" pitchFamily="34" charset="0"/>
              <a:buChar char="•"/>
              <a:defRPr/>
            </a:pPr>
            <a:r>
              <a:rPr kumimoji="0" lang="en-US" dirty="0">
                <a:solidFill>
                  <a:srgbClr val="48231E"/>
                </a:solidFill>
                <a:latin typeface="Candara"/>
                <a:cs typeface="Tahoma" pitchFamily="34" charset="0"/>
              </a:rPr>
              <a:t>Gain, practice, refine counseling skills and competencies and professional roles</a:t>
            </a:r>
          </a:p>
          <a:p>
            <a:pPr marL="351586" lvl="1" indent="-177316" defTabSz="933240" eaLnBrk="1" fontAlgn="auto" hangingPunct="1">
              <a:spcBef>
                <a:spcPts val="613"/>
              </a:spcBef>
              <a:spcAft>
                <a:spcPts val="0"/>
              </a:spcAft>
              <a:buClr>
                <a:srgbClr val="61625E"/>
              </a:buClr>
              <a:buFont typeface="Arial" pitchFamily="34" charset="0"/>
              <a:buChar char="•"/>
              <a:defRPr/>
            </a:pPr>
            <a:r>
              <a:rPr kumimoji="0" lang="en-US" dirty="0">
                <a:solidFill>
                  <a:srgbClr val="48231E"/>
                </a:solidFill>
                <a:latin typeface="Candara"/>
                <a:cs typeface="Tahoma" pitchFamily="34" charset="0"/>
              </a:rPr>
              <a:t>Promote accountable counseling services and programs</a:t>
            </a:r>
          </a:p>
          <a:p>
            <a:pPr marL="818207" lvl="2" indent="-177316" defTabSz="933240" eaLnBrk="1" fontAlgn="auto" hangingPunct="1">
              <a:spcBef>
                <a:spcPts val="613"/>
              </a:spcBef>
              <a:spcAft>
                <a:spcPts val="0"/>
              </a:spcAft>
              <a:buClr>
                <a:srgbClr val="61625E"/>
              </a:buClr>
              <a:buFont typeface="Arial" pitchFamily="34" charset="0"/>
              <a:buChar char="•"/>
              <a:defRPr/>
            </a:pPr>
            <a:r>
              <a:rPr kumimoji="0" lang="en-US" dirty="0">
                <a:solidFill>
                  <a:srgbClr val="48231E"/>
                </a:solidFill>
                <a:latin typeface="Candara"/>
                <a:cs typeface="Tahoma" pitchFamily="34" charset="0"/>
              </a:rPr>
              <a:t>All counselors are practicing in an “age of accountability.” Supervision helps increase accountability in individual counselors as well as counseling programs &amp; services </a:t>
            </a:r>
          </a:p>
          <a:p>
            <a:pPr marL="351586" lvl="1" indent="-177316" defTabSz="933240" eaLnBrk="1" fontAlgn="auto" hangingPunct="1">
              <a:spcBef>
                <a:spcPts val="613"/>
              </a:spcBef>
              <a:spcAft>
                <a:spcPts val="0"/>
              </a:spcAft>
              <a:buClr>
                <a:srgbClr val="61625E"/>
              </a:buClr>
              <a:buFont typeface="Arial" pitchFamily="34" charset="0"/>
              <a:buChar char="•"/>
              <a:defRPr/>
            </a:pPr>
            <a:r>
              <a:rPr kumimoji="0" lang="en-US" kern="0" dirty="0">
                <a:solidFill>
                  <a:srgbClr val="5B4D6F"/>
                </a:solidFill>
                <a:latin typeface="Arial"/>
              </a:rPr>
              <a:t>Serve as a gatekeeper to the profession</a:t>
            </a:r>
          </a:p>
          <a:p>
            <a:pPr marL="351586" lvl="1" indent="-177316" defTabSz="933240" eaLnBrk="1" fontAlgn="auto" hangingPunct="1">
              <a:spcBef>
                <a:spcPts val="613"/>
              </a:spcBef>
              <a:spcAft>
                <a:spcPts val="0"/>
              </a:spcAft>
              <a:buClr>
                <a:srgbClr val="61625E"/>
              </a:buClr>
              <a:buFont typeface="Arial" pitchFamily="34" charset="0"/>
              <a:buChar char="•"/>
              <a:defRPr/>
            </a:pPr>
            <a:r>
              <a:rPr kumimoji="0" lang="en-US" kern="0" dirty="0">
                <a:solidFill>
                  <a:srgbClr val="5B4D6F"/>
                </a:solidFill>
                <a:latin typeface="Arial"/>
              </a:rPr>
              <a:t>Provide opportunities in learning about the school environment</a:t>
            </a:r>
          </a:p>
          <a:p>
            <a:pPr marL="351586" lvl="1" indent="-177316" defTabSz="933240" eaLnBrk="1" fontAlgn="auto" hangingPunct="1">
              <a:spcBef>
                <a:spcPts val="613"/>
              </a:spcBef>
              <a:spcAft>
                <a:spcPts val="0"/>
              </a:spcAft>
              <a:buClr>
                <a:srgbClr val="61625E"/>
              </a:buClr>
              <a:buFont typeface="Arial" pitchFamily="34" charset="0"/>
              <a:buChar char="•"/>
              <a:defRPr/>
            </a:pPr>
            <a:r>
              <a:rPr kumimoji="0" lang="en-US" kern="0" dirty="0">
                <a:solidFill>
                  <a:srgbClr val="5B4D6F"/>
                </a:solidFill>
                <a:latin typeface="Arial"/>
              </a:rPr>
              <a:t>Evaluate the performance level of the supervisee</a:t>
            </a:r>
          </a:p>
          <a:p>
            <a:pPr marL="465908" lvl="1" indent="-291637" defTabSz="933240" eaLnBrk="1" fontAlgn="auto" hangingPunct="1">
              <a:spcBef>
                <a:spcPts val="613"/>
              </a:spcBef>
              <a:spcAft>
                <a:spcPts val="0"/>
              </a:spcAft>
              <a:buClr>
                <a:srgbClr val="61625E"/>
              </a:buClr>
              <a:buFont typeface="Arial" pitchFamily="34" charset="0"/>
              <a:buChar char="•"/>
              <a:defRPr/>
            </a:pPr>
            <a:endParaRPr kumimoji="0" lang="en-US" dirty="0">
              <a:solidFill>
                <a:srgbClr val="48231E"/>
              </a:solidFill>
              <a:latin typeface="Candara"/>
              <a:cs typeface="Tahoma" pitchFamily="34" charset="0"/>
            </a:endParaRPr>
          </a:p>
          <a:p>
            <a:pPr marL="351586" lvl="1" indent="-177316" defTabSz="933240" eaLnBrk="1" fontAlgn="auto" hangingPunct="1">
              <a:spcBef>
                <a:spcPts val="613"/>
              </a:spcBef>
              <a:spcAft>
                <a:spcPts val="0"/>
              </a:spcAft>
              <a:buClr>
                <a:srgbClr val="61625E"/>
              </a:buClr>
              <a:buFont typeface="Arial" pitchFamily="34" charset="0"/>
              <a:buChar char="•"/>
              <a:defRPr/>
            </a:pPr>
            <a:endParaRPr kumimoji="0" lang="en-US" dirty="0">
              <a:solidFill>
                <a:srgbClr val="48231E"/>
              </a:solidFill>
              <a:latin typeface="Candara"/>
              <a:cs typeface="Tahoma" pitchFamily="34" charset="0"/>
            </a:endParaRPr>
          </a:p>
          <a:p>
            <a:pPr marL="818207" lvl="2" indent="-177316" defTabSz="933240" eaLnBrk="1" fontAlgn="auto" hangingPunct="1">
              <a:spcBef>
                <a:spcPts val="613"/>
              </a:spcBef>
              <a:spcAft>
                <a:spcPts val="0"/>
              </a:spcAft>
              <a:buClr>
                <a:srgbClr val="61625E"/>
              </a:buClr>
              <a:buFont typeface="Arial" pitchFamily="34" charset="0"/>
              <a:buChar char="•"/>
              <a:defRPr/>
            </a:pPr>
            <a:endParaRPr kumimoji="0" lang="en-US" dirty="0">
              <a:solidFill>
                <a:srgbClr val="48231E"/>
              </a:solidFill>
              <a:latin typeface="Candara"/>
              <a:cs typeface="Tahoma" pitchFamily="34" charset="0"/>
            </a:endParaRPr>
          </a:p>
          <a:p>
            <a:pPr eaLnBrk="1" hangingPunct="1">
              <a:defRPr/>
            </a:pPr>
            <a:endParaRPr lang="en-US" dirty="0"/>
          </a:p>
        </p:txBody>
      </p:sp>
      <p:sp>
        <p:nvSpPr>
          <p:cNvPr id="22531" name="Slide Number Placeholder 3"/>
          <p:cNvSpPr>
            <a:spLocks noGrp="1"/>
          </p:cNvSpPr>
          <p:nvPr>
            <p:ph type="sldNum" sz="quarter" idx="5"/>
          </p:nvPr>
        </p:nvSpPr>
        <p:spPr>
          <a:noFill/>
        </p:spPr>
        <p:txBody>
          <a:bodyPr/>
          <a:lstStyle/>
          <a:p>
            <a:fld id="{0FC6C313-9409-4246-A7B8-29EEF53AD9BC}" type="slidenum">
              <a:rPr lang="en-US" smtClean="0">
                <a:cs typeface="Arial" charset="0"/>
              </a:rPr>
              <a:pPr/>
              <a:t>8</a:t>
            </a:fld>
            <a:endParaRPr lang="en-US">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Slide Image Placeholder 1"/>
          <p:cNvSpPr>
            <a:spLocks noGrp="1" noRot="1" noChangeAspect="1"/>
          </p:cNvSpPr>
          <p:nvPr>
            <p:ph type="sldImg"/>
          </p:nvPr>
        </p:nvSpPr>
        <p:spPr>
          <a:ln/>
        </p:spPr>
      </p:sp>
      <p:sp>
        <p:nvSpPr>
          <p:cNvPr id="3" name="Notes Placeholder 2"/>
          <p:cNvSpPr>
            <a:spLocks noGrp="1"/>
          </p:cNvSpPr>
          <p:nvPr>
            <p:ph type="body" idx="1"/>
          </p:nvPr>
        </p:nvSpPr>
        <p:spPr/>
        <p:txBody>
          <a:bodyPr/>
          <a:lstStyle/>
          <a:p>
            <a:pPr defTabSz="933240" eaLnBrk="1" hangingPunct="1">
              <a:spcBef>
                <a:spcPct val="0"/>
              </a:spcBef>
              <a:defRPr/>
            </a:pPr>
            <a:endParaRPr lang="en-US" dirty="0"/>
          </a:p>
        </p:txBody>
      </p:sp>
      <p:sp>
        <p:nvSpPr>
          <p:cNvPr id="54275" name="Slide Number Placeholder 3"/>
          <p:cNvSpPr>
            <a:spLocks noGrp="1"/>
          </p:cNvSpPr>
          <p:nvPr>
            <p:ph type="sldNum" sz="quarter" idx="5"/>
          </p:nvPr>
        </p:nvSpPr>
        <p:spPr>
          <a:noFill/>
        </p:spPr>
        <p:txBody>
          <a:bodyPr/>
          <a:lstStyle/>
          <a:p>
            <a:fld id="{682E99B4-DB60-47AF-A078-A75925BB0CF3}" type="slidenum">
              <a:rPr lang="en-US" smtClean="0">
                <a:cs typeface="Arial" charset="0"/>
              </a:rPr>
              <a:pPr/>
              <a:t>26</a:t>
            </a:fld>
            <a:endParaRPr lang="en-US">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Slide Image Placeholder 1"/>
          <p:cNvSpPr>
            <a:spLocks noGrp="1" noRot="1" noChangeAspect="1"/>
          </p:cNvSpPr>
          <p:nvPr>
            <p:ph type="sldImg"/>
          </p:nvPr>
        </p:nvSpPr>
        <p:spPr>
          <a:ln/>
        </p:spPr>
      </p:sp>
      <p:sp>
        <p:nvSpPr>
          <p:cNvPr id="57346" name="Notes Placeholder 2"/>
          <p:cNvSpPr>
            <a:spLocks noGrp="1"/>
          </p:cNvSpPr>
          <p:nvPr>
            <p:ph type="body" idx="1"/>
          </p:nvPr>
        </p:nvSpPr>
        <p:spPr>
          <a:noFill/>
          <a:ln w="9525"/>
        </p:spPr>
        <p:txBody>
          <a:bodyPr/>
          <a:lstStyle/>
          <a:p>
            <a:pPr eaLnBrk="1" hangingPunct="1"/>
            <a:endParaRPr lang="en-US"/>
          </a:p>
        </p:txBody>
      </p:sp>
      <p:sp>
        <p:nvSpPr>
          <p:cNvPr id="57347" name="Slide Number Placeholder 3"/>
          <p:cNvSpPr>
            <a:spLocks noGrp="1"/>
          </p:cNvSpPr>
          <p:nvPr>
            <p:ph type="sldNum" sz="quarter" idx="5"/>
          </p:nvPr>
        </p:nvSpPr>
        <p:spPr>
          <a:noFill/>
        </p:spPr>
        <p:txBody>
          <a:bodyPr/>
          <a:lstStyle/>
          <a:p>
            <a:fld id="{01E76A28-6801-45D4-AFBB-D4D548081A35}" type="slidenum">
              <a:rPr lang="en-US" smtClean="0">
                <a:cs typeface="Arial" charset="0"/>
              </a:rPr>
              <a:pPr/>
              <a:t>28</a:t>
            </a:fld>
            <a:endParaRPr lang="en-US">
              <a:cs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580AB30-5B13-4549-A031-A91BF516521B}" type="slidenum">
              <a:rPr lang="en-US" smtClean="0"/>
              <a:pPr>
                <a:defRPr/>
              </a:pPr>
              <a:t>31</a:t>
            </a:fld>
            <a:endParaRPr lang="en-US"/>
          </a:p>
        </p:txBody>
      </p:sp>
    </p:spTree>
    <p:extLst>
      <p:ext uri="{BB962C8B-B14F-4D97-AF65-F5344CB8AC3E}">
        <p14:creationId xmlns:p14="http://schemas.microsoft.com/office/powerpoint/2010/main" val="5396721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580AB30-5B13-4549-A031-A91BF516521B}" type="slidenum">
              <a:rPr lang="en-US" smtClean="0"/>
              <a:pPr>
                <a:defRPr/>
              </a:pPr>
              <a:t>32</a:t>
            </a:fld>
            <a:endParaRPr lang="en-US"/>
          </a:p>
        </p:txBody>
      </p:sp>
    </p:spTree>
    <p:extLst>
      <p:ext uri="{BB962C8B-B14F-4D97-AF65-F5344CB8AC3E}">
        <p14:creationId xmlns:p14="http://schemas.microsoft.com/office/powerpoint/2010/main" val="28479615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580AB30-5B13-4549-A031-A91BF516521B}" type="slidenum">
              <a:rPr lang="en-US" smtClean="0"/>
              <a:pPr>
                <a:defRPr/>
              </a:pPr>
              <a:t>33</a:t>
            </a:fld>
            <a:endParaRPr lang="en-US"/>
          </a:p>
        </p:txBody>
      </p:sp>
    </p:spTree>
    <p:extLst>
      <p:ext uri="{BB962C8B-B14F-4D97-AF65-F5344CB8AC3E}">
        <p14:creationId xmlns:p14="http://schemas.microsoft.com/office/powerpoint/2010/main" val="2351508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9E38D9A6-2855-47A0-A1F2-E322087ED6FA}" type="slidenum">
              <a:rPr lang="en-US" smtClean="0"/>
              <a:pPr>
                <a:defRPr/>
              </a:pPr>
              <a:t>‹#›</a:t>
            </a:fld>
            <a:endParaRPr lang="en-US"/>
          </a:p>
        </p:txBody>
      </p:sp>
    </p:spTree>
    <p:extLst>
      <p:ext uri="{BB962C8B-B14F-4D97-AF65-F5344CB8AC3E}">
        <p14:creationId xmlns:p14="http://schemas.microsoft.com/office/powerpoint/2010/main" val="16242027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5984F435-A301-49F2-AEC5-6A3D4B959EE8}" type="slidenum">
              <a:rPr lang="en-US" smtClean="0"/>
              <a:pPr>
                <a:defRPr/>
              </a:pPr>
              <a:t>‹#›</a:t>
            </a:fld>
            <a:endParaRPr lang="en-US"/>
          </a:p>
        </p:txBody>
      </p:sp>
    </p:spTree>
    <p:extLst>
      <p:ext uri="{BB962C8B-B14F-4D97-AF65-F5344CB8AC3E}">
        <p14:creationId xmlns:p14="http://schemas.microsoft.com/office/powerpoint/2010/main" val="3727210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5984F435-A301-49F2-AEC5-6A3D4B959EE8}" type="slidenum">
              <a:rPr lang="en-US" smtClean="0"/>
              <a:pPr>
                <a:defRPr/>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779042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5984F435-A301-49F2-AEC5-6A3D4B959EE8}" type="slidenum">
              <a:rPr lang="en-US" smtClean="0"/>
              <a:pPr>
                <a:defRPr/>
              </a:pPr>
              <a:t>‹#›</a:t>
            </a:fld>
            <a:endParaRPr lang="en-US"/>
          </a:p>
        </p:txBody>
      </p:sp>
    </p:spTree>
    <p:extLst>
      <p:ext uri="{BB962C8B-B14F-4D97-AF65-F5344CB8AC3E}">
        <p14:creationId xmlns:p14="http://schemas.microsoft.com/office/powerpoint/2010/main" val="5236935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5984F435-A301-49F2-AEC5-6A3D4B959EE8}" type="slidenum">
              <a:rPr lang="en-US" smtClean="0"/>
              <a:pPr>
                <a:defRPr/>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6350845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5984F435-A301-49F2-AEC5-6A3D4B959EE8}" type="slidenum">
              <a:rPr lang="en-US" smtClean="0"/>
              <a:pPr>
                <a:defRPr/>
              </a:pPr>
              <a:t>‹#›</a:t>
            </a:fld>
            <a:endParaRPr lang="en-US"/>
          </a:p>
        </p:txBody>
      </p:sp>
    </p:spTree>
    <p:extLst>
      <p:ext uri="{BB962C8B-B14F-4D97-AF65-F5344CB8AC3E}">
        <p14:creationId xmlns:p14="http://schemas.microsoft.com/office/powerpoint/2010/main" val="17249317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DAEA9ED7-71D8-433B-9A53-FB07042A8E65}" type="slidenum">
              <a:rPr lang="en-US" smtClean="0"/>
              <a:pPr>
                <a:defRPr/>
              </a:pPr>
              <a:t>‹#›</a:t>
            </a:fld>
            <a:endParaRPr lang="en-US"/>
          </a:p>
        </p:txBody>
      </p:sp>
    </p:spTree>
    <p:extLst>
      <p:ext uri="{BB962C8B-B14F-4D97-AF65-F5344CB8AC3E}">
        <p14:creationId xmlns:p14="http://schemas.microsoft.com/office/powerpoint/2010/main" val="40976483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EF6797EF-989B-421D-993A-FA2C68A6B08A}" type="slidenum">
              <a:rPr lang="en-US" smtClean="0"/>
              <a:pPr>
                <a:defRPr/>
              </a:pPr>
              <a:t>‹#›</a:t>
            </a:fld>
            <a:endParaRPr lang="en-US"/>
          </a:p>
        </p:txBody>
      </p:sp>
    </p:spTree>
    <p:extLst>
      <p:ext uri="{BB962C8B-B14F-4D97-AF65-F5344CB8AC3E}">
        <p14:creationId xmlns:p14="http://schemas.microsoft.com/office/powerpoint/2010/main" val="17405482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8"/>
          <p:cNvSpPr>
            <a:spLocks noGrp="1"/>
          </p:cNvSpPr>
          <p:nvPr>
            <p:ph sz="quarter" idx="13"/>
          </p:nvPr>
        </p:nvSpPr>
        <p:spPr>
          <a:xfrm>
            <a:off x="365760" y="1600200"/>
            <a:ext cx="4041648" cy="45262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4"/>
          </p:nvPr>
        </p:nvSpPr>
        <p:spPr/>
        <p:txBody>
          <a:bodyPr/>
          <a:lstStyle>
            <a:lvl1pPr>
              <a:defRPr/>
            </a:lvl1pPr>
          </a:lstStyle>
          <a:p>
            <a:pPr>
              <a:defRPr/>
            </a:pPr>
            <a:endParaRPr lang="en-US"/>
          </a:p>
        </p:txBody>
      </p:sp>
      <p:sp>
        <p:nvSpPr>
          <p:cNvPr id="6" name="Footer Placeholder 4"/>
          <p:cNvSpPr>
            <a:spLocks noGrp="1"/>
          </p:cNvSpPr>
          <p:nvPr>
            <p:ph type="ftr" sz="quarter" idx="15"/>
          </p:nvPr>
        </p:nvSpPr>
        <p:spPr/>
        <p:txBody>
          <a:bodyPr/>
          <a:lstStyle>
            <a:lvl1pPr>
              <a:defRPr/>
            </a:lvl1pPr>
          </a:lstStyle>
          <a:p>
            <a:pPr>
              <a:defRPr/>
            </a:pPr>
            <a:endParaRPr lang="en-US"/>
          </a:p>
        </p:txBody>
      </p:sp>
      <p:sp>
        <p:nvSpPr>
          <p:cNvPr id="7" name="Slide Number Placeholder 5"/>
          <p:cNvSpPr>
            <a:spLocks noGrp="1"/>
          </p:cNvSpPr>
          <p:nvPr>
            <p:ph type="sldNum" sz="quarter" idx="16"/>
          </p:nvPr>
        </p:nvSpPr>
        <p:spPr/>
        <p:txBody>
          <a:bodyPr/>
          <a:lstStyle>
            <a:lvl1pPr>
              <a:defRPr/>
            </a:lvl1pPr>
          </a:lstStyle>
          <a:p>
            <a:pPr>
              <a:defRPr/>
            </a:pPr>
            <a:fld id="{D3638E67-A0D6-4D98-A862-FC6EFE0D09B8}" type="slidenum">
              <a:rPr lang="en-US"/>
              <a:pPr>
                <a:defRPr/>
              </a:pPr>
              <a:t>‹#›</a:t>
            </a:fld>
            <a:endParaRPr lang="en-US"/>
          </a:p>
        </p:txBody>
      </p:sp>
    </p:spTree>
    <p:extLst>
      <p:ext uri="{BB962C8B-B14F-4D97-AF65-F5344CB8AC3E}">
        <p14:creationId xmlns:p14="http://schemas.microsoft.com/office/powerpoint/2010/main" val="25368341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A1A9D620-FD03-40F1-A283-3E61FFFBC41F}" type="slidenum">
              <a:rPr lang="en-US" smtClean="0"/>
              <a:pPr>
                <a:defRPr/>
              </a:pPr>
              <a:t>‹#›</a:t>
            </a:fld>
            <a:endParaRPr lang="en-US"/>
          </a:p>
        </p:txBody>
      </p:sp>
    </p:spTree>
    <p:extLst>
      <p:ext uri="{BB962C8B-B14F-4D97-AF65-F5344CB8AC3E}">
        <p14:creationId xmlns:p14="http://schemas.microsoft.com/office/powerpoint/2010/main" val="33614682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DF48FE7-65E5-44DC-A7EC-239AA41C5CBF}" type="slidenum">
              <a:rPr lang="en-US" smtClean="0"/>
              <a:pPr>
                <a:defRPr/>
              </a:pPr>
              <a:t>‹#›</a:t>
            </a:fld>
            <a:endParaRPr lang="en-US"/>
          </a:p>
        </p:txBody>
      </p:sp>
    </p:spTree>
    <p:extLst>
      <p:ext uri="{BB962C8B-B14F-4D97-AF65-F5344CB8AC3E}">
        <p14:creationId xmlns:p14="http://schemas.microsoft.com/office/powerpoint/2010/main" val="36211521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5984F435-A301-49F2-AEC5-6A3D4B959EE8}" type="slidenum">
              <a:rPr lang="en-US" smtClean="0"/>
              <a:pPr>
                <a:defRPr/>
              </a:pPr>
              <a:t>‹#›</a:t>
            </a:fld>
            <a:endParaRPr lang="en-US"/>
          </a:p>
        </p:txBody>
      </p:sp>
    </p:spTree>
    <p:extLst>
      <p:ext uri="{BB962C8B-B14F-4D97-AF65-F5344CB8AC3E}">
        <p14:creationId xmlns:p14="http://schemas.microsoft.com/office/powerpoint/2010/main" val="2737145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5984F435-A301-49F2-AEC5-6A3D4B959EE8}" type="slidenum">
              <a:rPr lang="en-US" smtClean="0"/>
              <a:pPr>
                <a:defRPr/>
              </a:pPr>
              <a:t>‹#›</a:t>
            </a:fld>
            <a:endParaRPr lang="en-US"/>
          </a:p>
        </p:txBody>
      </p:sp>
    </p:spTree>
    <p:extLst>
      <p:ext uri="{BB962C8B-B14F-4D97-AF65-F5344CB8AC3E}">
        <p14:creationId xmlns:p14="http://schemas.microsoft.com/office/powerpoint/2010/main" val="16850960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2A05BE4E-AE85-4F88-AACB-E47357B604FA}" type="slidenum">
              <a:rPr lang="en-US" smtClean="0"/>
              <a:pPr>
                <a:defRPr/>
              </a:pPr>
              <a:t>‹#›</a:t>
            </a:fld>
            <a:endParaRPr lang="en-US"/>
          </a:p>
        </p:txBody>
      </p:sp>
    </p:spTree>
    <p:extLst>
      <p:ext uri="{BB962C8B-B14F-4D97-AF65-F5344CB8AC3E}">
        <p14:creationId xmlns:p14="http://schemas.microsoft.com/office/powerpoint/2010/main" val="26567688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8A8E9B85-CDAC-4E31-BFD9-969B75900571}" type="slidenum">
              <a:rPr lang="en-US" smtClean="0"/>
              <a:pPr>
                <a:defRPr/>
              </a:pPr>
              <a:t>‹#›</a:t>
            </a:fld>
            <a:endParaRPr lang="en-US"/>
          </a:p>
        </p:txBody>
      </p:sp>
    </p:spTree>
    <p:extLst>
      <p:ext uri="{BB962C8B-B14F-4D97-AF65-F5344CB8AC3E}">
        <p14:creationId xmlns:p14="http://schemas.microsoft.com/office/powerpoint/2010/main" val="38741113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CA1A208E-4FDF-4CF2-9186-4C859B06584C}" type="slidenum">
              <a:rPr lang="en-US" smtClean="0"/>
              <a:pPr>
                <a:defRPr/>
              </a:pPr>
              <a:t>‹#›</a:t>
            </a:fld>
            <a:endParaRPr lang="en-US"/>
          </a:p>
        </p:txBody>
      </p:sp>
    </p:spTree>
    <p:extLst>
      <p:ext uri="{BB962C8B-B14F-4D97-AF65-F5344CB8AC3E}">
        <p14:creationId xmlns:p14="http://schemas.microsoft.com/office/powerpoint/2010/main" val="5248184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DB1CA8F9-3F17-47AE-B144-850EB6FEFB33}" type="slidenum">
              <a:rPr lang="en-US" smtClean="0"/>
              <a:pPr>
                <a:defRPr/>
              </a:pPr>
              <a:t>‹#›</a:t>
            </a:fld>
            <a:endParaRPr lang="en-US"/>
          </a:p>
        </p:txBody>
      </p:sp>
    </p:spTree>
    <p:extLst>
      <p:ext uri="{BB962C8B-B14F-4D97-AF65-F5344CB8AC3E}">
        <p14:creationId xmlns:p14="http://schemas.microsoft.com/office/powerpoint/2010/main" val="21999313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pPr>
              <a:defRPr/>
            </a:pPr>
            <a:fld id="{5984F435-A301-49F2-AEC5-6A3D4B959EE8}" type="slidenum">
              <a:rPr lang="en-US" smtClean="0"/>
              <a:pPr>
                <a:defRPr/>
              </a:pPr>
              <a:t>‹#›</a:t>
            </a:fld>
            <a:endParaRPr lang="en-US"/>
          </a:p>
        </p:txBody>
      </p:sp>
    </p:spTree>
    <p:extLst>
      <p:ext uri="{BB962C8B-B14F-4D97-AF65-F5344CB8AC3E}">
        <p14:creationId xmlns:p14="http://schemas.microsoft.com/office/powerpoint/2010/main" val="1386916776"/>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 id="2147483714" r:id="rId13"/>
    <p:sldLayoutId id="2147483715" r:id="rId14"/>
    <p:sldLayoutId id="2147483716" r:id="rId15"/>
    <p:sldLayoutId id="2147483717" r:id="rId16"/>
    <p:sldLayoutId id="2147483718" r:id="rId17"/>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counseling.org/Resources/aca-code-of-ethics.pdf"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schoolcounselor.org/files/EthicalStandards2010.pdf"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Grp="1" noChangeArrowheads="1"/>
          </p:cNvSpPr>
          <p:nvPr>
            <p:ph type="ctrTitle"/>
          </p:nvPr>
        </p:nvSpPr>
        <p:spPr/>
        <p:txBody>
          <a:bodyPr/>
          <a:lstStyle/>
          <a:p>
            <a:pPr>
              <a:defRPr/>
            </a:pPr>
            <a:br>
              <a:rPr lang="en-US" sz="6000" dirty="0"/>
            </a:br>
            <a:br>
              <a:rPr lang="en-US" sz="6000" dirty="0"/>
            </a:br>
            <a:r>
              <a:rPr lang="en-US" sz="4400" dirty="0"/>
              <a:t>School Counseling Supervision Overview</a:t>
            </a:r>
          </a:p>
        </p:txBody>
      </p:sp>
      <p:sp>
        <p:nvSpPr>
          <p:cNvPr id="4101" name="Rectangle 5"/>
          <p:cNvSpPr>
            <a:spLocks noGrp="1" noChangeArrowheads="1"/>
          </p:cNvSpPr>
          <p:nvPr>
            <p:ph type="subTitle" idx="1"/>
          </p:nvPr>
        </p:nvSpPr>
        <p:spPr/>
        <p:txBody>
          <a:bodyPr rtlCol="0"/>
          <a:lstStyle/>
          <a:p>
            <a:pPr eaLnBrk="1" fontAlgn="auto" hangingPunct="1">
              <a:spcAft>
                <a:spcPts val="0"/>
              </a:spcAft>
              <a:buFont typeface="Arial" pitchFamily="34" charset="0"/>
              <a:buNone/>
              <a:defRPr/>
            </a:pPr>
            <a:endParaRPr lang="en-US" sz="2800" dirty="0"/>
          </a:p>
        </p:txBody>
      </p:sp>
    </p:spTree>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sz="4800" i="1" dirty="0"/>
              <a:t>Initiating Supervision &amp; </a:t>
            </a:r>
            <a:br>
              <a:rPr lang="en-US" sz="4800" i="1" dirty="0"/>
            </a:br>
            <a:r>
              <a:rPr lang="en-US" sz="4800" i="1" dirty="0"/>
              <a:t>Goal-Setting </a:t>
            </a:r>
            <a:r>
              <a:rPr lang="en-US" sz="2400" dirty="0">
                <a:solidFill>
                  <a:schemeClr val="accent6">
                    <a:lumMod val="75000"/>
                  </a:schemeClr>
                </a:solidFill>
              </a:rPr>
              <a:t>(Borders, et.al., 2011)</a:t>
            </a:r>
            <a:endParaRPr lang="en-US" sz="4800" i="1" dirty="0"/>
          </a:p>
        </p:txBody>
      </p:sp>
      <p:sp>
        <p:nvSpPr>
          <p:cNvPr id="30722" name="Content Placeholder 2"/>
          <p:cNvSpPr>
            <a:spLocks noGrp="1"/>
          </p:cNvSpPr>
          <p:nvPr>
            <p:ph idx="1"/>
          </p:nvPr>
        </p:nvSpPr>
        <p:spPr/>
        <p:txBody>
          <a:bodyPr>
            <a:normAutofit fontScale="77500" lnSpcReduction="20000"/>
          </a:bodyPr>
          <a:lstStyle/>
          <a:p>
            <a:pPr marL="457200" indent="-457200" eaLnBrk="1" hangingPunct="1">
              <a:lnSpc>
                <a:spcPct val="90000"/>
              </a:lnSpc>
              <a:buFont typeface="Arial" charset="0"/>
              <a:buAutoNum type="arabicPeriod"/>
            </a:pPr>
            <a:r>
              <a:rPr lang="en-US" b="1" dirty="0">
                <a:solidFill>
                  <a:srgbClr val="586064"/>
                </a:solidFill>
              </a:rPr>
              <a:t>Initiating Supervision</a:t>
            </a:r>
            <a:r>
              <a:rPr lang="en-US" dirty="0">
                <a:solidFill>
                  <a:srgbClr val="586064"/>
                </a:solidFill>
              </a:rPr>
              <a:t>: The supervisor…</a:t>
            </a:r>
          </a:p>
          <a:p>
            <a:pPr marL="457200" indent="-457200" eaLnBrk="1" hangingPunct="1">
              <a:lnSpc>
                <a:spcPct val="90000"/>
              </a:lnSpc>
              <a:buFont typeface="Arial" charset="0"/>
              <a:buNone/>
            </a:pPr>
            <a:r>
              <a:rPr lang="en-US" sz="1900" dirty="0">
                <a:solidFill>
                  <a:srgbClr val="586064"/>
                </a:solidFill>
              </a:rPr>
              <a:t>	</a:t>
            </a:r>
            <a:r>
              <a:rPr lang="en-US" sz="2000" dirty="0">
                <a:solidFill>
                  <a:srgbClr val="586064"/>
                </a:solidFill>
              </a:rPr>
              <a:t>- reviews informed consent practices in initial supervision </a:t>
            </a:r>
            <a:endParaRPr lang="en-US" dirty="0">
              <a:solidFill>
                <a:srgbClr val="586064"/>
              </a:solidFill>
            </a:endParaRPr>
          </a:p>
          <a:p>
            <a:pPr marL="457200" indent="-457200" eaLnBrk="1" hangingPunct="1">
              <a:lnSpc>
                <a:spcPct val="90000"/>
              </a:lnSpc>
              <a:buFont typeface="Arial" charset="0"/>
              <a:buNone/>
            </a:pPr>
            <a:r>
              <a:rPr lang="en-US" sz="2000" dirty="0">
                <a:solidFill>
                  <a:srgbClr val="586064"/>
                </a:solidFill>
              </a:rPr>
              <a:t>	- explicitly states parameters for conducting supervision. </a:t>
            </a:r>
            <a:endParaRPr lang="en-US" dirty="0">
              <a:solidFill>
                <a:srgbClr val="586064"/>
              </a:solidFill>
            </a:endParaRPr>
          </a:p>
          <a:p>
            <a:pPr marL="457200" indent="-457200" eaLnBrk="1" hangingPunct="1">
              <a:lnSpc>
                <a:spcPct val="90000"/>
              </a:lnSpc>
              <a:buFont typeface="Arial" charset="0"/>
              <a:buNone/>
            </a:pPr>
            <a:r>
              <a:rPr lang="en-US" sz="2000" dirty="0">
                <a:solidFill>
                  <a:srgbClr val="586064"/>
                </a:solidFill>
              </a:rPr>
              <a:t>	- facilitates a discussion about supervision process to foster </a:t>
            </a:r>
          </a:p>
          <a:p>
            <a:pPr marL="457200" indent="-457200" eaLnBrk="1" hangingPunct="1">
              <a:lnSpc>
                <a:spcPct val="90000"/>
              </a:lnSpc>
              <a:buFont typeface="Arial" charset="0"/>
              <a:buNone/>
            </a:pPr>
            <a:r>
              <a:rPr lang="en-US" sz="2000" dirty="0">
                <a:solidFill>
                  <a:srgbClr val="586064"/>
                </a:solidFill>
              </a:rPr>
              <a:t>	  supervisory working alliance. </a:t>
            </a:r>
            <a:endParaRPr lang="en-US" dirty="0">
              <a:solidFill>
                <a:srgbClr val="586064"/>
              </a:solidFill>
            </a:endParaRPr>
          </a:p>
          <a:p>
            <a:pPr marL="457200" indent="-457200" eaLnBrk="1" hangingPunct="1">
              <a:lnSpc>
                <a:spcPct val="90000"/>
              </a:lnSpc>
              <a:buFont typeface="Arial" charset="0"/>
              <a:buNone/>
            </a:pPr>
            <a:r>
              <a:rPr lang="en-US" b="1" dirty="0">
                <a:solidFill>
                  <a:srgbClr val="586064"/>
                </a:solidFill>
              </a:rPr>
              <a:t>2.  Goal-Setting</a:t>
            </a:r>
            <a:r>
              <a:rPr lang="en-US" dirty="0">
                <a:solidFill>
                  <a:srgbClr val="586064"/>
                </a:solidFill>
              </a:rPr>
              <a:t>: The supervisor…</a:t>
            </a:r>
          </a:p>
          <a:p>
            <a:pPr marL="457200" indent="-457200" eaLnBrk="1" hangingPunct="1">
              <a:lnSpc>
                <a:spcPct val="90000"/>
              </a:lnSpc>
              <a:buFont typeface="Arial" charset="0"/>
              <a:buNone/>
            </a:pPr>
            <a:r>
              <a:rPr lang="en-US" sz="1900" dirty="0">
                <a:solidFill>
                  <a:srgbClr val="586064"/>
                </a:solidFill>
              </a:rPr>
              <a:t>	</a:t>
            </a:r>
            <a:r>
              <a:rPr lang="en-US" sz="2000" dirty="0">
                <a:solidFill>
                  <a:srgbClr val="586064"/>
                </a:solidFill>
              </a:rPr>
              <a:t>- co-develops specific goals for supervision with supervisee. </a:t>
            </a:r>
            <a:endParaRPr lang="en-US" dirty="0">
              <a:solidFill>
                <a:srgbClr val="586064"/>
              </a:solidFill>
            </a:endParaRPr>
          </a:p>
          <a:p>
            <a:pPr marL="457200" indent="-457200" eaLnBrk="1" hangingPunct="1">
              <a:lnSpc>
                <a:spcPct val="90000"/>
              </a:lnSpc>
              <a:buFont typeface="Arial" charset="0"/>
              <a:buNone/>
            </a:pPr>
            <a:r>
              <a:rPr lang="en-US" sz="2000" dirty="0">
                <a:solidFill>
                  <a:srgbClr val="586064"/>
                </a:solidFill>
              </a:rPr>
              <a:t>	- emphasizes goals that directly benefit counseling relationships between supervisee &amp; client (&amp; effectiveness of services provided). </a:t>
            </a:r>
            <a:endParaRPr lang="en-US" dirty="0">
              <a:solidFill>
                <a:srgbClr val="586064"/>
              </a:solidFill>
            </a:endParaRPr>
          </a:p>
          <a:p>
            <a:pPr marL="457200" indent="-457200" eaLnBrk="1" hangingPunct="1">
              <a:lnSpc>
                <a:spcPct val="90000"/>
              </a:lnSpc>
              <a:buFont typeface="Arial" charset="0"/>
              <a:buNone/>
            </a:pPr>
            <a:r>
              <a:rPr lang="en-US" sz="2000" dirty="0">
                <a:solidFill>
                  <a:srgbClr val="586064"/>
                </a:solidFill>
              </a:rPr>
              <a:t>	- is intentional about addressing &amp; evaluating goals in each </a:t>
            </a:r>
          </a:p>
          <a:p>
            <a:pPr marL="457200" indent="-457200" eaLnBrk="1" hangingPunct="1">
              <a:lnSpc>
                <a:spcPct val="90000"/>
              </a:lnSpc>
              <a:buFont typeface="Arial" charset="0"/>
              <a:buNone/>
            </a:pPr>
            <a:r>
              <a:rPr lang="en-US" sz="2000" dirty="0">
                <a:solidFill>
                  <a:srgbClr val="586064"/>
                </a:solidFill>
              </a:rPr>
              <a:t>	  supervision session. </a:t>
            </a:r>
            <a:endParaRPr lang="en-US" dirty="0">
              <a:solidFill>
                <a:srgbClr val="586064"/>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600200"/>
          </a:xfrm>
        </p:spPr>
        <p:txBody>
          <a:bodyPr wrap="square" numCol="1" anchorCtr="0" compatLnSpc="1">
            <a:prstTxWarp prst="textNoShape">
              <a:avLst/>
            </a:prstTxWarp>
            <a:normAutofit/>
          </a:bodyPr>
          <a:lstStyle/>
          <a:p>
            <a:pPr eaLnBrk="1" hangingPunct="1">
              <a:defRPr/>
            </a:pPr>
            <a:r>
              <a:rPr lang="en-US" sz="4000" i="1" dirty="0">
                <a:effectLst>
                  <a:outerShdw blurRad="38100" dist="38100" dir="2700000" algn="tl">
                    <a:srgbClr val="C0C0C0"/>
                  </a:outerShdw>
                </a:effectLst>
              </a:rPr>
              <a:t>Giving Feedback &amp; Conducting Supervision </a:t>
            </a:r>
            <a:br>
              <a:rPr lang="en-US" sz="4000" i="1" dirty="0">
                <a:effectLst>
                  <a:outerShdw blurRad="38100" dist="38100" dir="2700000" algn="tl">
                    <a:srgbClr val="C0C0C0"/>
                  </a:outerShdw>
                </a:effectLst>
              </a:rPr>
            </a:br>
            <a:r>
              <a:rPr lang="en-US" sz="1300" dirty="0">
                <a:solidFill>
                  <a:srgbClr val="586064"/>
                </a:solidFill>
                <a:effectLst>
                  <a:outerShdw blurRad="38100" dist="38100" dir="2700000" algn="tl">
                    <a:srgbClr val="C0C0C0"/>
                  </a:outerShdw>
                </a:effectLst>
              </a:rPr>
              <a:t>(Borders, et.al., 2011)</a:t>
            </a:r>
            <a:endParaRPr lang="en-US" sz="1300" i="1" dirty="0">
              <a:effectLst>
                <a:outerShdw blurRad="38100" dist="38100" dir="2700000" algn="tl">
                  <a:srgbClr val="C0C0C0"/>
                </a:outerShdw>
              </a:effectLst>
            </a:endParaRPr>
          </a:p>
        </p:txBody>
      </p:sp>
      <p:sp>
        <p:nvSpPr>
          <p:cNvPr id="31746" name="Content Placeholder 2"/>
          <p:cNvSpPr>
            <a:spLocks noGrp="1"/>
          </p:cNvSpPr>
          <p:nvPr>
            <p:ph idx="1"/>
          </p:nvPr>
        </p:nvSpPr>
        <p:spPr>
          <a:xfrm>
            <a:off x="609599" y="2362200"/>
            <a:ext cx="6347714" cy="3679163"/>
          </a:xfrm>
        </p:spPr>
        <p:txBody>
          <a:bodyPr>
            <a:normAutofit fontScale="47500" lnSpcReduction="20000"/>
          </a:bodyPr>
          <a:lstStyle/>
          <a:p>
            <a:pPr marL="457200" indent="-457200" eaLnBrk="1" hangingPunct="1">
              <a:lnSpc>
                <a:spcPct val="90000"/>
              </a:lnSpc>
              <a:buFont typeface="Arial" charset="0"/>
              <a:buAutoNum type="arabicPeriod" startAt="3"/>
            </a:pPr>
            <a:r>
              <a:rPr lang="en-US" sz="2500" b="1" dirty="0">
                <a:solidFill>
                  <a:srgbClr val="586064"/>
                </a:solidFill>
              </a:rPr>
              <a:t>Giving Feedback: </a:t>
            </a:r>
            <a:r>
              <a:rPr lang="en-US" sz="2500" dirty="0">
                <a:solidFill>
                  <a:srgbClr val="586064"/>
                </a:solidFill>
              </a:rPr>
              <a:t>The supervisor…</a:t>
            </a:r>
          </a:p>
          <a:p>
            <a:pPr marL="457200" indent="-457200" eaLnBrk="1" hangingPunct="1">
              <a:lnSpc>
                <a:spcPct val="90000"/>
              </a:lnSpc>
              <a:buFont typeface="Arial" charset="0"/>
              <a:buNone/>
            </a:pPr>
            <a:r>
              <a:rPr lang="en-US" sz="2500" dirty="0">
                <a:solidFill>
                  <a:srgbClr val="586064"/>
                </a:solidFill>
              </a:rPr>
              <a:t>	- provides direct &amp; ongoing feedback. </a:t>
            </a:r>
          </a:p>
          <a:p>
            <a:pPr marL="457200" indent="-457200" eaLnBrk="1" hangingPunct="1">
              <a:lnSpc>
                <a:spcPct val="90000"/>
              </a:lnSpc>
              <a:buFont typeface="Arial" charset="0"/>
              <a:buNone/>
            </a:pPr>
            <a:r>
              <a:rPr lang="en-US" sz="2500" dirty="0">
                <a:solidFill>
                  <a:srgbClr val="586064"/>
                </a:solidFill>
              </a:rPr>
              <a:t>	- pays attention to multiple sources of feedback available to </a:t>
            </a:r>
          </a:p>
          <a:p>
            <a:pPr marL="457200" indent="-457200" eaLnBrk="1" hangingPunct="1">
              <a:lnSpc>
                <a:spcPct val="90000"/>
              </a:lnSpc>
              <a:buFont typeface="Arial" charset="0"/>
              <a:buNone/>
            </a:pPr>
            <a:r>
              <a:rPr lang="en-US" sz="2500" dirty="0">
                <a:solidFill>
                  <a:srgbClr val="586064"/>
                </a:solidFill>
              </a:rPr>
              <a:t>	  supervisee. </a:t>
            </a:r>
          </a:p>
          <a:p>
            <a:pPr marL="457200" indent="-457200" eaLnBrk="1" hangingPunct="1">
              <a:lnSpc>
                <a:spcPct val="90000"/>
              </a:lnSpc>
              <a:buFont typeface="Arial" charset="0"/>
              <a:buNone/>
            </a:pPr>
            <a:r>
              <a:rPr lang="en-US" sz="2500" b="1" dirty="0">
                <a:solidFill>
                  <a:srgbClr val="586064"/>
                </a:solidFill>
              </a:rPr>
              <a:t>4.   Conducting Supervision</a:t>
            </a:r>
            <a:r>
              <a:rPr lang="en-US" sz="2500" dirty="0">
                <a:solidFill>
                  <a:srgbClr val="586064"/>
                </a:solidFill>
              </a:rPr>
              <a:t>: The supervisor</a:t>
            </a:r>
            <a:r>
              <a:rPr lang="en-US" sz="2500" b="1" dirty="0">
                <a:solidFill>
                  <a:srgbClr val="586064"/>
                </a:solidFill>
              </a:rPr>
              <a:t>…</a:t>
            </a:r>
            <a:endParaRPr lang="en-US" sz="2500" dirty="0">
              <a:solidFill>
                <a:srgbClr val="586064"/>
              </a:solidFill>
            </a:endParaRPr>
          </a:p>
          <a:p>
            <a:pPr marL="457200" indent="-457200" eaLnBrk="1" hangingPunct="1">
              <a:lnSpc>
                <a:spcPct val="90000"/>
              </a:lnSpc>
              <a:buFont typeface="Arial" charset="0"/>
              <a:buNone/>
            </a:pPr>
            <a:r>
              <a:rPr lang="en-US" sz="2500" dirty="0">
                <a:solidFill>
                  <a:srgbClr val="586064"/>
                </a:solidFill>
              </a:rPr>
              <a:t>	- adheres to appropriate professional standards </a:t>
            </a:r>
          </a:p>
          <a:p>
            <a:pPr marL="457200" indent="-457200" eaLnBrk="1" hangingPunct="1">
              <a:lnSpc>
                <a:spcPct val="90000"/>
              </a:lnSpc>
              <a:buFont typeface="Arial" charset="0"/>
              <a:buNone/>
            </a:pPr>
            <a:r>
              <a:rPr lang="en-US" sz="2500" dirty="0">
                <a:solidFill>
                  <a:srgbClr val="586064"/>
                </a:solidFill>
              </a:rPr>
              <a:t>	  in establishing frequency &amp; modality of supervision sessions. </a:t>
            </a:r>
          </a:p>
          <a:p>
            <a:pPr marL="457200" indent="-457200" eaLnBrk="1" hangingPunct="1">
              <a:lnSpc>
                <a:spcPct val="90000"/>
              </a:lnSpc>
              <a:buFont typeface="Arial" charset="0"/>
              <a:buNone/>
            </a:pPr>
            <a:r>
              <a:rPr lang="en-US" sz="2500" dirty="0">
                <a:solidFill>
                  <a:srgbClr val="586064"/>
                </a:solidFill>
              </a:rPr>
              <a:t>	- provides a safe, supportive, &amp; structured supervision climate. </a:t>
            </a:r>
          </a:p>
          <a:p>
            <a:pPr marL="457200" indent="-457200" eaLnBrk="1" hangingPunct="1">
              <a:lnSpc>
                <a:spcPct val="90000"/>
              </a:lnSpc>
              <a:buFont typeface="Arial" charset="0"/>
              <a:buNone/>
            </a:pPr>
            <a:r>
              <a:rPr lang="en-US" sz="2500" dirty="0">
                <a:solidFill>
                  <a:srgbClr val="586064"/>
                </a:solidFill>
              </a:rPr>
              <a:t>	- uses a variety of supervisory interventions. </a:t>
            </a:r>
          </a:p>
          <a:p>
            <a:pPr marL="457200" indent="-457200">
              <a:lnSpc>
                <a:spcPct val="80000"/>
              </a:lnSpc>
              <a:buNone/>
            </a:pPr>
            <a:r>
              <a:rPr lang="en-US" sz="2500" dirty="0">
                <a:solidFill>
                  <a:srgbClr val="586064"/>
                </a:solidFill>
              </a:rPr>
              <a:t>	- employs technology in ways that enhance supervisory </a:t>
            </a:r>
          </a:p>
          <a:p>
            <a:pPr marL="457200" indent="-457200">
              <a:lnSpc>
                <a:spcPct val="80000"/>
              </a:lnSpc>
              <a:buNone/>
            </a:pPr>
            <a:r>
              <a:rPr lang="en-US" sz="2500" dirty="0">
                <a:solidFill>
                  <a:srgbClr val="586064"/>
                </a:solidFill>
              </a:rPr>
              <a:t>	  process &amp; development of supervisee. </a:t>
            </a:r>
          </a:p>
          <a:p>
            <a:pPr marL="457200" indent="-457200">
              <a:lnSpc>
                <a:spcPct val="80000"/>
              </a:lnSpc>
              <a:buNone/>
            </a:pPr>
            <a:r>
              <a:rPr lang="en-US" sz="2500" dirty="0">
                <a:solidFill>
                  <a:srgbClr val="586064"/>
                </a:solidFill>
              </a:rPr>
              <a:t>	- actively evaluates course of supervision on an ongoing basis </a:t>
            </a:r>
          </a:p>
          <a:p>
            <a:pPr marL="457200" indent="-457200">
              <a:lnSpc>
                <a:spcPct val="80000"/>
              </a:lnSpc>
              <a:buNone/>
            </a:pPr>
            <a:r>
              <a:rPr lang="en-US" sz="2500" dirty="0">
                <a:solidFill>
                  <a:srgbClr val="586064"/>
                </a:solidFill>
              </a:rPr>
              <a:t>	  (in both academic &amp; post-degree supervision).</a:t>
            </a:r>
          </a:p>
          <a:p>
            <a:pPr marL="457200" indent="-457200" eaLnBrk="1" hangingPunct="1">
              <a:lnSpc>
                <a:spcPct val="90000"/>
              </a:lnSpc>
              <a:buFont typeface="Arial" charset="0"/>
              <a:buNone/>
            </a:pPr>
            <a:endParaRPr lang="en-US" sz="2000" dirty="0">
              <a:solidFill>
                <a:srgbClr val="586064"/>
              </a:solidFill>
            </a:endParaRPr>
          </a:p>
          <a:p>
            <a:pPr marL="457200" indent="-457200" eaLnBrk="1" hangingPunct="1">
              <a:lnSpc>
                <a:spcPct val="90000"/>
              </a:lnSpc>
              <a:buFont typeface="Arial" charset="0"/>
              <a:buNone/>
            </a:pPr>
            <a:r>
              <a:rPr lang="en-US" sz="2000" dirty="0">
                <a:solidFill>
                  <a:srgbClr val="586064"/>
                </a:solidFill>
              </a:rPr>
              <a:t>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sz="3600" i="1" dirty="0"/>
              <a:t>Supervisory Relationship </a:t>
            </a:r>
            <a:br>
              <a:rPr lang="en-US" sz="3600" i="1" dirty="0"/>
            </a:br>
            <a:r>
              <a:rPr lang="en-US" sz="1600" dirty="0">
                <a:solidFill>
                  <a:schemeClr val="accent6">
                    <a:lumMod val="75000"/>
                  </a:schemeClr>
                </a:solidFill>
              </a:rPr>
              <a:t>(Borders, et.al., 2011)</a:t>
            </a:r>
            <a:endParaRPr lang="en-US" sz="4400" i="1" dirty="0"/>
          </a:p>
        </p:txBody>
      </p:sp>
      <p:sp>
        <p:nvSpPr>
          <p:cNvPr id="32770" name="Content Placeholder 2"/>
          <p:cNvSpPr>
            <a:spLocks noGrp="1"/>
          </p:cNvSpPr>
          <p:nvPr>
            <p:ph idx="1"/>
          </p:nvPr>
        </p:nvSpPr>
        <p:spPr/>
        <p:txBody>
          <a:bodyPr>
            <a:normAutofit/>
          </a:bodyPr>
          <a:lstStyle/>
          <a:p>
            <a:pPr marL="457200" indent="-457200" eaLnBrk="1" hangingPunct="1">
              <a:lnSpc>
                <a:spcPct val="80000"/>
              </a:lnSpc>
              <a:buFont typeface="Arial" charset="0"/>
              <a:buNone/>
            </a:pPr>
            <a:r>
              <a:rPr lang="en-US" sz="2200" b="1" dirty="0">
                <a:solidFill>
                  <a:srgbClr val="586064"/>
                </a:solidFill>
              </a:rPr>
              <a:t>5.   Supervisory Relationship</a:t>
            </a:r>
            <a:r>
              <a:rPr lang="en-US" sz="2200" dirty="0">
                <a:solidFill>
                  <a:srgbClr val="586064"/>
                </a:solidFill>
              </a:rPr>
              <a:t>: The supervisor</a:t>
            </a:r>
            <a:r>
              <a:rPr lang="en-US" sz="2200" b="1" dirty="0">
                <a:solidFill>
                  <a:srgbClr val="586064"/>
                </a:solidFill>
              </a:rPr>
              <a:t>…</a:t>
            </a:r>
            <a:endParaRPr lang="en-US" sz="2200" dirty="0">
              <a:solidFill>
                <a:srgbClr val="586064"/>
              </a:solidFill>
            </a:endParaRPr>
          </a:p>
          <a:p>
            <a:pPr marL="457200" indent="-457200" eaLnBrk="1" hangingPunct="1">
              <a:lnSpc>
                <a:spcPct val="80000"/>
              </a:lnSpc>
              <a:buFont typeface="Arial" charset="0"/>
              <a:buNone/>
            </a:pPr>
            <a:r>
              <a:rPr lang="en-US" sz="2200" dirty="0">
                <a:solidFill>
                  <a:srgbClr val="586064"/>
                </a:solidFill>
              </a:rPr>
              <a:t>	</a:t>
            </a:r>
            <a:r>
              <a:rPr lang="en-US" sz="1900" dirty="0">
                <a:solidFill>
                  <a:srgbClr val="586064"/>
                </a:solidFill>
              </a:rPr>
              <a:t>- operates with an awareness that supervisory relationship is  key to effectiveness of supervision as well as growth &amp; development of supervisee. </a:t>
            </a:r>
          </a:p>
          <a:p>
            <a:pPr marL="457200" indent="-457200" eaLnBrk="1" hangingPunct="1">
              <a:lnSpc>
                <a:spcPct val="80000"/>
              </a:lnSpc>
              <a:buFont typeface="Arial" charset="0"/>
              <a:buNone/>
            </a:pPr>
            <a:endParaRPr lang="en-US" sz="1900" dirty="0">
              <a:solidFill>
                <a:srgbClr val="586064"/>
              </a:solidFill>
            </a:endParaRPr>
          </a:p>
          <a:p>
            <a:pPr marL="457200" indent="-457200" eaLnBrk="1" hangingPunct="1">
              <a:lnSpc>
                <a:spcPct val="80000"/>
              </a:lnSpc>
              <a:buFont typeface="Arial" charset="0"/>
              <a:buNone/>
            </a:pPr>
            <a:r>
              <a:rPr lang="en-US" sz="1900" dirty="0">
                <a:solidFill>
                  <a:srgbClr val="586064"/>
                </a:solidFill>
              </a:rPr>
              <a:t>	- intentionally engages with supervisee to facilitate </a:t>
            </a:r>
          </a:p>
          <a:p>
            <a:pPr marL="457200" indent="-457200" eaLnBrk="1" hangingPunct="1">
              <a:lnSpc>
                <a:spcPct val="80000"/>
              </a:lnSpc>
              <a:buFont typeface="Arial" charset="0"/>
              <a:buNone/>
            </a:pPr>
            <a:r>
              <a:rPr lang="en-US" sz="1900" dirty="0">
                <a:solidFill>
                  <a:srgbClr val="586064"/>
                </a:solidFill>
              </a:rPr>
              <a:t>	  development of a productive supervisory relationship &amp;  working alliance. </a:t>
            </a:r>
          </a:p>
          <a:p>
            <a:pPr marL="457200" indent="-457200" eaLnBrk="1" hangingPunct="1">
              <a:lnSpc>
                <a:spcPct val="80000"/>
              </a:lnSpc>
              <a:buFont typeface="Arial" charset="0"/>
              <a:buNone/>
            </a:pPr>
            <a:endParaRPr lang="en-US" sz="1900" dirty="0">
              <a:solidFill>
                <a:srgbClr val="586064"/>
              </a:solidFill>
            </a:endParaRPr>
          </a:p>
          <a:p>
            <a:pPr marL="457200" indent="-457200" eaLnBrk="1" hangingPunct="1">
              <a:lnSpc>
                <a:spcPct val="80000"/>
              </a:lnSpc>
              <a:buFont typeface="Arial" charset="0"/>
              <a:buNone/>
            </a:pPr>
            <a:r>
              <a:rPr lang="en-US" sz="1900" dirty="0">
                <a:solidFill>
                  <a:srgbClr val="586064"/>
                </a:solidFill>
              </a:rPr>
              <a:t>	- attends to ethical &amp; cultural concerns that impact </a:t>
            </a:r>
          </a:p>
          <a:p>
            <a:pPr marL="457200" indent="-457200" eaLnBrk="1" hangingPunct="1">
              <a:lnSpc>
                <a:spcPct val="80000"/>
              </a:lnSpc>
              <a:buFont typeface="Arial" charset="0"/>
              <a:buNone/>
            </a:pPr>
            <a:r>
              <a:rPr lang="en-US" sz="1900" dirty="0">
                <a:solidFill>
                  <a:srgbClr val="586064"/>
                </a:solidFill>
              </a:rPr>
              <a:t>	  supervisory relationship.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sz="3600" i="1" dirty="0"/>
              <a:t>Diversity &amp; Advocacy </a:t>
            </a:r>
            <a:br>
              <a:rPr lang="en-US" sz="3600" i="1" dirty="0"/>
            </a:br>
            <a:r>
              <a:rPr lang="en-US" sz="1600" dirty="0">
                <a:solidFill>
                  <a:schemeClr val="accent6">
                    <a:lumMod val="75000"/>
                  </a:schemeClr>
                </a:solidFill>
              </a:rPr>
              <a:t>(Borders, et.al., 2011)</a:t>
            </a:r>
            <a:endParaRPr lang="en-US" sz="4800" i="1" dirty="0"/>
          </a:p>
        </p:txBody>
      </p:sp>
      <p:sp>
        <p:nvSpPr>
          <p:cNvPr id="33794" name="Content Placeholder 2"/>
          <p:cNvSpPr>
            <a:spLocks noGrp="1"/>
          </p:cNvSpPr>
          <p:nvPr>
            <p:ph idx="1"/>
          </p:nvPr>
        </p:nvSpPr>
        <p:spPr/>
        <p:txBody>
          <a:bodyPr>
            <a:normAutofit/>
          </a:bodyPr>
          <a:lstStyle/>
          <a:p>
            <a:pPr marL="457200" indent="-457200" eaLnBrk="1" hangingPunct="1">
              <a:buFont typeface="Arial" charset="0"/>
              <a:buNone/>
            </a:pPr>
            <a:r>
              <a:rPr lang="en-US" sz="2200" b="1" dirty="0">
                <a:solidFill>
                  <a:srgbClr val="586064"/>
                </a:solidFill>
              </a:rPr>
              <a:t>6.   Diversity &amp; Advocacy Considerations</a:t>
            </a:r>
            <a:r>
              <a:rPr lang="en-US" sz="2200" dirty="0">
                <a:solidFill>
                  <a:srgbClr val="586064"/>
                </a:solidFill>
              </a:rPr>
              <a:t>: The supervisor…</a:t>
            </a:r>
          </a:p>
          <a:p>
            <a:pPr marL="457200" indent="-457200" eaLnBrk="1" hangingPunct="1">
              <a:buFont typeface="Arial" charset="0"/>
              <a:buNone/>
            </a:pPr>
            <a:r>
              <a:rPr lang="en-US" sz="2000" dirty="0">
                <a:solidFill>
                  <a:srgbClr val="586064"/>
                </a:solidFill>
              </a:rPr>
              <a:t>	- recognizes that all supervision is multicultural supervision &amp; </a:t>
            </a:r>
          </a:p>
          <a:p>
            <a:pPr marL="457200" indent="-457200" eaLnBrk="1" hangingPunct="1">
              <a:buFont typeface="Arial" charset="0"/>
              <a:buNone/>
            </a:pPr>
            <a:r>
              <a:rPr lang="en-US" sz="2000" dirty="0">
                <a:solidFill>
                  <a:srgbClr val="586064"/>
                </a:solidFill>
              </a:rPr>
              <a:t>	 - infuses multicultural considerations into their supervision approach </a:t>
            </a:r>
          </a:p>
          <a:p>
            <a:pPr marL="457200" indent="-457200" eaLnBrk="1" hangingPunct="1">
              <a:buFont typeface="Arial" charset="0"/>
              <a:buNone/>
            </a:pPr>
            <a:r>
              <a:rPr lang="en-US" sz="2000" dirty="0">
                <a:solidFill>
                  <a:srgbClr val="586064"/>
                </a:solidFill>
              </a:rPr>
              <a:t>	- encourages supervisees to infuse diversity &amp; advocacy considerations in their work with clients. </a:t>
            </a:r>
          </a:p>
          <a:p>
            <a:pPr marL="457200" indent="-457200" eaLnBrk="1" hangingPunct="1">
              <a:buFont typeface="Arial" charset="0"/>
              <a:buNone/>
            </a:pPr>
            <a:endParaRPr lang="en-US" sz="2000" dirty="0">
              <a:solidFill>
                <a:srgbClr val="586064"/>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wrap="square" numCol="1" anchorCtr="0" compatLnSpc="1">
            <a:prstTxWarp prst="textNoShape">
              <a:avLst/>
            </a:prstTxWarp>
            <a:normAutofit/>
          </a:bodyPr>
          <a:lstStyle/>
          <a:p>
            <a:pPr eaLnBrk="1" hangingPunct="1">
              <a:defRPr/>
            </a:pPr>
            <a:r>
              <a:rPr lang="en-US" sz="4800" i="1" dirty="0">
                <a:effectLst>
                  <a:outerShdw blurRad="38100" dist="38100" dir="2700000" algn="tl">
                    <a:srgbClr val="C0C0C0"/>
                  </a:outerShdw>
                </a:effectLst>
              </a:rPr>
              <a:t>Ethical Considerations </a:t>
            </a:r>
            <a:r>
              <a:rPr lang="en-US" sz="1400" dirty="0">
                <a:solidFill>
                  <a:srgbClr val="586064"/>
                </a:solidFill>
                <a:effectLst>
                  <a:outerShdw blurRad="38100" dist="38100" dir="2700000" algn="tl">
                    <a:srgbClr val="C0C0C0"/>
                  </a:outerShdw>
                </a:effectLst>
              </a:rPr>
              <a:t>(Borders, et.al., 2011)</a:t>
            </a:r>
            <a:endParaRPr lang="en-US" sz="1400" i="1" dirty="0">
              <a:effectLst>
                <a:outerShdw blurRad="38100" dist="38100" dir="2700000" algn="tl">
                  <a:srgbClr val="C0C0C0"/>
                </a:outerShdw>
              </a:effectLst>
            </a:endParaRPr>
          </a:p>
        </p:txBody>
      </p:sp>
      <p:sp>
        <p:nvSpPr>
          <p:cNvPr id="34818" name="Content Placeholder 2"/>
          <p:cNvSpPr>
            <a:spLocks noGrp="1"/>
          </p:cNvSpPr>
          <p:nvPr>
            <p:ph idx="1"/>
          </p:nvPr>
        </p:nvSpPr>
        <p:spPr/>
        <p:txBody>
          <a:bodyPr>
            <a:normAutofit fontScale="70000" lnSpcReduction="20000"/>
          </a:bodyPr>
          <a:lstStyle/>
          <a:p>
            <a:pPr marL="457200" indent="-457200" eaLnBrk="1" hangingPunct="1">
              <a:buFont typeface="Arial" charset="0"/>
              <a:buNone/>
            </a:pPr>
            <a:r>
              <a:rPr lang="en-US" b="1" dirty="0">
                <a:solidFill>
                  <a:srgbClr val="586064"/>
                </a:solidFill>
              </a:rPr>
              <a:t>7.   Ethical Considerations</a:t>
            </a:r>
            <a:r>
              <a:rPr lang="en-US" dirty="0">
                <a:solidFill>
                  <a:srgbClr val="586064"/>
                </a:solidFill>
              </a:rPr>
              <a:t>: The supervisor…</a:t>
            </a:r>
          </a:p>
          <a:p>
            <a:pPr marL="457200" indent="-457200">
              <a:buNone/>
            </a:pPr>
            <a:r>
              <a:rPr lang="en-US" sz="2200" dirty="0">
                <a:solidFill>
                  <a:srgbClr val="586064"/>
                </a:solidFill>
              </a:rPr>
              <a:t>	</a:t>
            </a:r>
            <a:r>
              <a:rPr lang="en-US" sz="2000" dirty="0">
                <a:solidFill>
                  <a:srgbClr val="586064"/>
                </a:solidFill>
              </a:rPr>
              <a:t>- conveys to supervisee that both supervisor &amp; supervisee are </a:t>
            </a:r>
          </a:p>
          <a:p>
            <a:pPr marL="457200" indent="-457200">
              <a:buNone/>
            </a:pPr>
            <a:r>
              <a:rPr lang="en-US" sz="2000" dirty="0">
                <a:solidFill>
                  <a:srgbClr val="586064"/>
                </a:solidFill>
              </a:rPr>
              <a:t>	  expected to adhere to ethical codes &amp; guidelines endorsed </a:t>
            </a:r>
          </a:p>
          <a:p>
            <a:pPr marL="457200" indent="-457200">
              <a:buNone/>
            </a:pPr>
            <a:r>
              <a:rPr lang="en-US" sz="2000" dirty="0">
                <a:solidFill>
                  <a:srgbClr val="586064"/>
                </a:solidFill>
              </a:rPr>
              <a:t>	  by ACA, ACES &amp; other ACA divisions, etc.</a:t>
            </a:r>
          </a:p>
          <a:p>
            <a:pPr marL="457200" indent="-457200">
              <a:buNone/>
            </a:pPr>
            <a:r>
              <a:rPr lang="en-US" sz="2000" dirty="0">
                <a:solidFill>
                  <a:srgbClr val="586064"/>
                </a:solidFill>
              </a:rPr>
              <a:t>	- continually monitors their own level of competence in </a:t>
            </a:r>
          </a:p>
          <a:p>
            <a:pPr marL="457200" indent="-457200">
              <a:buNone/>
            </a:pPr>
            <a:r>
              <a:rPr lang="en-US" sz="2000" dirty="0">
                <a:solidFill>
                  <a:srgbClr val="586064"/>
                </a:solidFill>
              </a:rPr>
              <a:t>	  providing supervision &amp; acts accordingly. </a:t>
            </a:r>
          </a:p>
          <a:p>
            <a:pPr marL="457200" indent="-457200" eaLnBrk="1" hangingPunct="1">
              <a:buFont typeface="Arial" charset="0"/>
              <a:buNone/>
            </a:pPr>
            <a:r>
              <a:rPr lang="en-US" sz="2000" dirty="0">
                <a:solidFill>
                  <a:srgbClr val="586064"/>
                </a:solidFill>
              </a:rPr>
              <a:t>	- understands that client welfare is his/her first &amp; highest </a:t>
            </a:r>
          </a:p>
          <a:p>
            <a:pPr marL="457200" indent="-457200" eaLnBrk="1" hangingPunct="1">
              <a:buFont typeface="Arial" charset="0"/>
              <a:buNone/>
            </a:pPr>
            <a:r>
              <a:rPr lang="en-US" sz="2000" dirty="0">
                <a:solidFill>
                  <a:srgbClr val="586064"/>
                </a:solidFill>
              </a:rPr>
              <a:t>	  responsibility &amp; acts accordingly. </a:t>
            </a:r>
          </a:p>
          <a:p>
            <a:pPr marL="457200" indent="-457200" eaLnBrk="1" hangingPunct="1">
              <a:buFont typeface="Arial" charset="0"/>
              <a:buNone/>
            </a:pPr>
            <a:r>
              <a:rPr lang="en-US" sz="2000" dirty="0">
                <a:solidFill>
                  <a:srgbClr val="586064"/>
                </a:solidFill>
              </a:rPr>
              <a:t>	- does not compromise supervisory relationship by engaging </a:t>
            </a:r>
          </a:p>
          <a:p>
            <a:pPr marL="457200" indent="-457200" eaLnBrk="1" hangingPunct="1">
              <a:buFont typeface="Arial" charset="0"/>
              <a:buNone/>
            </a:pPr>
            <a:r>
              <a:rPr lang="en-US" sz="2000" dirty="0">
                <a:solidFill>
                  <a:srgbClr val="586064"/>
                </a:solidFill>
              </a:rPr>
              <a:t>	  in relationships with supervisees that are considered </a:t>
            </a:r>
          </a:p>
          <a:p>
            <a:pPr marL="457200" indent="-457200" eaLnBrk="1" hangingPunct="1">
              <a:buFont typeface="Arial" charset="0"/>
              <a:buNone/>
            </a:pPr>
            <a:r>
              <a:rPr lang="en-US" sz="2000" dirty="0">
                <a:solidFill>
                  <a:srgbClr val="586064"/>
                </a:solidFill>
              </a:rPr>
              <a:t>	  inappropriate. </a:t>
            </a:r>
          </a:p>
          <a:p>
            <a:pPr marL="457200" indent="-457200" eaLnBrk="1" hangingPunct="1">
              <a:buFont typeface="Arial" charset="0"/>
              <a:buNone/>
            </a:pPr>
            <a:r>
              <a:rPr lang="en-US" sz="2000" dirty="0">
                <a:solidFill>
                  <a:srgbClr val="586064"/>
                </a:solidFill>
              </a:rPr>
              <a:t>	- provides ongoing performance assessment &amp; evaluation of </a:t>
            </a:r>
          </a:p>
          <a:p>
            <a:pPr marL="457200" indent="-457200" eaLnBrk="1" hangingPunct="1">
              <a:buFont typeface="Arial" charset="0"/>
              <a:buNone/>
            </a:pPr>
            <a:r>
              <a:rPr lang="en-US" sz="2000" dirty="0">
                <a:solidFill>
                  <a:srgbClr val="586064"/>
                </a:solidFill>
              </a:rPr>
              <a:t>	  supervisee, including supervisee’s strengths &amp; limitations.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wrap="square" numCol="1" anchorCtr="0" compatLnSpc="1">
            <a:prstTxWarp prst="textNoShape">
              <a:avLst/>
            </a:prstTxWarp>
            <a:normAutofit fontScale="90000"/>
          </a:bodyPr>
          <a:lstStyle/>
          <a:p>
            <a:pPr eaLnBrk="1" hangingPunct="1">
              <a:defRPr/>
            </a:pPr>
            <a:r>
              <a:rPr lang="en-US" sz="4000" i="1" dirty="0">
                <a:effectLst>
                  <a:outerShdw blurRad="38100" dist="38100" dir="2700000" algn="tl">
                    <a:srgbClr val="C0C0C0"/>
                  </a:outerShdw>
                </a:effectLst>
              </a:rPr>
              <a:t>Documentation  &amp; Evaluation of Supervision</a:t>
            </a:r>
            <a:br>
              <a:rPr lang="en-US" sz="4800" i="1" dirty="0">
                <a:effectLst>
                  <a:outerShdw blurRad="38100" dist="38100" dir="2700000" algn="tl">
                    <a:srgbClr val="C0C0C0"/>
                  </a:outerShdw>
                </a:effectLst>
              </a:rPr>
            </a:br>
            <a:r>
              <a:rPr lang="en-US" sz="1200" dirty="0">
                <a:solidFill>
                  <a:srgbClr val="586064"/>
                </a:solidFill>
                <a:effectLst>
                  <a:outerShdw blurRad="38100" dist="38100" dir="2700000" algn="tl">
                    <a:srgbClr val="C0C0C0"/>
                  </a:outerShdw>
                </a:effectLst>
              </a:rPr>
              <a:t>(Borders, et.al., 2011)</a:t>
            </a:r>
            <a:endParaRPr lang="en-US" sz="1200" i="1" dirty="0">
              <a:effectLst>
                <a:outerShdw blurRad="38100" dist="38100" dir="2700000" algn="tl">
                  <a:srgbClr val="C0C0C0"/>
                </a:outerShdw>
              </a:effectLst>
            </a:endParaRPr>
          </a:p>
        </p:txBody>
      </p:sp>
      <p:sp>
        <p:nvSpPr>
          <p:cNvPr id="34818" name="Content Placeholder 2"/>
          <p:cNvSpPr>
            <a:spLocks noGrp="1"/>
          </p:cNvSpPr>
          <p:nvPr>
            <p:ph idx="1"/>
          </p:nvPr>
        </p:nvSpPr>
        <p:spPr/>
        <p:txBody>
          <a:bodyPr>
            <a:normAutofit/>
          </a:bodyPr>
          <a:lstStyle/>
          <a:p>
            <a:pPr marL="457200" indent="-457200" eaLnBrk="1" hangingPunct="1">
              <a:buFont typeface="Arial" charset="0"/>
              <a:buNone/>
            </a:pPr>
            <a:r>
              <a:rPr lang="en-US" b="1" dirty="0">
                <a:solidFill>
                  <a:srgbClr val="586064"/>
                </a:solidFill>
              </a:rPr>
              <a:t>8.   Documentation</a:t>
            </a:r>
            <a:r>
              <a:rPr lang="en-US" dirty="0">
                <a:solidFill>
                  <a:srgbClr val="586064"/>
                </a:solidFill>
              </a:rPr>
              <a:t>: The supervisor…</a:t>
            </a:r>
          </a:p>
          <a:p>
            <a:pPr marL="457200" indent="-457200" eaLnBrk="1" hangingPunct="1">
              <a:buFont typeface="Arial" charset="0"/>
              <a:buNone/>
            </a:pPr>
            <a:r>
              <a:rPr lang="en-US" dirty="0">
                <a:solidFill>
                  <a:srgbClr val="586064"/>
                </a:solidFill>
              </a:rPr>
              <a:t>	</a:t>
            </a:r>
            <a:r>
              <a:rPr lang="en-US" sz="2000" dirty="0">
                <a:solidFill>
                  <a:srgbClr val="586064"/>
                </a:solidFill>
              </a:rPr>
              <a:t>- maintains documentation that provides a system of supervisor accountability. </a:t>
            </a:r>
          </a:p>
          <a:p>
            <a:pPr marL="457200" indent="-457200">
              <a:lnSpc>
                <a:spcPct val="80000"/>
              </a:lnSpc>
              <a:buFont typeface="Arial" charset="0"/>
              <a:buAutoNum type="arabicPeriod" startAt="9"/>
            </a:pPr>
            <a:r>
              <a:rPr lang="en-US" sz="2000" b="1" dirty="0">
                <a:solidFill>
                  <a:srgbClr val="586064"/>
                </a:solidFill>
              </a:rPr>
              <a:t>Evaluation: </a:t>
            </a:r>
            <a:r>
              <a:rPr lang="en-US" sz="2000" dirty="0">
                <a:solidFill>
                  <a:srgbClr val="586064"/>
                </a:solidFill>
              </a:rPr>
              <a:t>The supervisor…</a:t>
            </a:r>
          </a:p>
          <a:p>
            <a:pPr marL="457200" indent="-457200">
              <a:lnSpc>
                <a:spcPct val="80000"/>
              </a:lnSpc>
              <a:buNone/>
            </a:pPr>
            <a:r>
              <a:rPr lang="en-US" dirty="0">
                <a:solidFill>
                  <a:srgbClr val="586064"/>
                </a:solidFill>
              </a:rPr>
              <a:t>	- understands that evaluation is fundamental to supervision &amp;  accepts his/her evaluation responsibilities. </a:t>
            </a:r>
          </a:p>
          <a:p>
            <a:pPr marL="457200" indent="-457200">
              <a:lnSpc>
                <a:spcPct val="80000"/>
              </a:lnSpc>
              <a:buNone/>
            </a:pPr>
            <a:r>
              <a:rPr lang="en-US" dirty="0">
                <a:solidFill>
                  <a:srgbClr val="586064"/>
                </a:solidFill>
              </a:rPr>
              <a:t>	- clearly communicates evaluation plan to supervisee. </a:t>
            </a:r>
          </a:p>
          <a:p>
            <a:pPr marL="457200" indent="-457200">
              <a:lnSpc>
                <a:spcPct val="80000"/>
              </a:lnSpc>
              <a:buNone/>
            </a:pPr>
            <a:r>
              <a:rPr lang="en-US" dirty="0">
                <a:solidFill>
                  <a:srgbClr val="586064"/>
                </a:solidFill>
              </a:rPr>
              <a:t>	- encourages ongoing supervisee self-evaluation. </a:t>
            </a:r>
          </a:p>
          <a:p>
            <a:pPr marL="457200" indent="-457200">
              <a:lnSpc>
                <a:spcPct val="80000"/>
              </a:lnSpc>
              <a:buNone/>
            </a:pPr>
            <a:r>
              <a:rPr lang="en-US" dirty="0">
                <a:solidFill>
                  <a:srgbClr val="586064"/>
                </a:solidFill>
              </a:rPr>
              <a:t>	- takes appropriate steps when remediation is necessary. </a:t>
            </a:r>
          </a:p>
          <a:p>
            <a:pPr marL="457200" indent="-457200" eaLnBrk="1" hangingPunct="1">
              <a:buFont typeface="Arial" charset="0"/>
              <a:buNone/>
            </a:pPr>
            <a:endParaRPr lang="en-US" dirty="0">
              <a:solidFill>
                <a:srgbClr val="586064"/>
              </a:solidFill>
            </a:endParaRPr>
          </a:p>
        </p:txBody>
      </p:sp>
    </p:spTree>
    <p:extLst>
      <p:ext uri="{BB962C8B-B14F-4D97-AF65-F5344CB8AC3E}">
        <p14:creationId xmlns:p14="http://schemas.microsoft.com/office/powerpoint/2010/main" val="14706232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sz="4800" i="1" dirty="0"/>
              <a:t>Supervision Format </a:t>
            </a:r>
            <a:r>
              <a:rPr lang="en-US" sz="1300" dirty="0">
                <a:solidFill>
                  <a:schemeClr val="accent6">
                    <a:lumMod val="75000"/>
                  </a:schemeClr>
                </a:solidFill>
              </a:rPr>
              <a:t>(Borders, et.al., 2011)</a:t>
            </a:r>
            <a:endParaRPr lang="en-US" sz="1300" i="1" dirty="0"/>
          </a:p>
        </p:txBody>
      </p:sp>
      <p:sp>
        <p:nvSpPr>
          <p:cNvPr id="35842" name="Content Placeholder 2"/>
          <p:cNvSpPr>
            <a:spLocks noGrp="1"/>
          </p:cNvSpPr>
          <p:nvPr>
            <p:ph idx="1"/>
          </p:nvPr>
        </p:nvSpPr>
        <p:spPr/>
        <p:txBody>
          <a:bodyPr>
            <a:normAutofit/>
          </a:bodyPr>
          <a:lstStyle/>
          <a:p>
            <a:pPr marL="457200" indent="-457200">
              <a:lnSpc>
                <a:spcPct val="80000"/>
              </a:lnSpc>
              <a:buNone/>
            </a:pPr>
            <a:r>
              <a:rPr lang="en-US" sz="2400" b="1" dirty="0">
                <a:solidFill>
                  <a:srgbClr val="586064"/>
                </a:solidFill>
              </a:rPr>
              <a:t>Supervision Format</a:t>
            </a:r>
            <a:r>
              <a:rPr lang="en-US" sz="2400" dirty="0">
                <a:solidFill>
                  <a:srgbClr val="586064"/>
                </a:solidFill>
              </a:rPr>
              <a:t>: The supervisor…</a:t>
            </a:r>
          </a:p>
          <a:p>
            <a:pPr marL="457200" indent="-457200" eaLnBrk="1" hangingPunct="1">
              <a:lnSpc>
                <a:spcPct val="80000"/>
              </a:lnSpc>
              <a:buFont typeface="Arial" charset="0"/>
              <a:buNone/>
            </a:pPr>
            <a:r>
              <a:rPr lang="en-US" sz="2200" dirty="0">
                <a:solidFill>
                  <a:srgbClr val="586064"/>
                </a:solidFill>
              </a:rPr>
              <a:t>	</a:t>
            </a:r>
            <a:r>
              <a:rPr lang="en-US" sz="1900" dirty="0">
                <a:solidFill>
                  <a:srgbClr val="586064"/>
                </a:solidFill>
              </a:rPr>
              <a:t>- employs various supervision formats (individual, triadic,   peer/colleague review, group supervision) that adhere  to accreditation standards &amp; regulations of credentialing  bodies </a:t>
            </a:r>
            <a:r>
              <a:rPr lang="en-US" sz="1900" i="1" dirty="0">
                <a:solidFill>
                  <a:srgbClr val="586064"/>
                </a:solidFill>
              </a:rPr>
              <a:t>&amp; </a:t>
            </a:r>
            <a:r>
              <a:rPr lang="en-US" sz="1900" dirty="0">
                <a:solidFill>
                  <a:srgbClr val="586064"/>
                </a:solidFill>
              </a:rPr>
              <a:t>that meet needs of supervisee, is appropriate to site, &amp; adequately addresses needs of clients. </a:t>
            </a:r>
          </a:p>
          <a:p>
            <a:pPr marL="457200" indent="-457200" eaLnBrk="1" hangingPunct="1">
              <a:lnSpc>
                <a:spcPct val="80000"/>
              </a:lnSpc>
              <a:buFont typeface="Arial" charset="0"/>
              <a:buNone/>
            </a:pPr>
            <a:r>
              <a:rPr lang="en-US" sz="1900" dirty="0">
                <a:solidFill>
                  <a:srgbClr val="586064"/>
                </a:solidFill>
              </a:rPr>
              <a:t>	- does not choose a format based on what may be convenient for supervisor (ex: saves time).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sz="4800" i="1" dirty="0"/>
              <a:t>The Supervisor </a:t>
            </a:r>
            <a:br>
              <a:rPr lang="en-US" sz="4800" i="1" dirty="0"/>
            </a:br>
            <a:r>
              <a:rPr lang="en-US" sz="1200" dirty="0">
                <a:solidFill>
                  <a:schemeClr val="accent6">
                    <a:lumMod val="75000"/>
                  </a:schemeClr>
                </a:solidFill>
              </a:rPr>
              <a:t>(Borders, et.al., 2011)</a:t>
            </a:r>
            <a:endParaRPr lang="en-US" sz="1200" i="1" dirty="0"/>
          </a:p>
        </p:txBody>
      </p:sp>
      <p:sp>
        <p:nvSpPr>
          <p:cNvPr id="36866" name="Content Placeholder 2"/>
          <p:cNvSpPr>
            <a:spLocks noGrp="1"/>
          </p:cNvSpPr>
          <p:nvPr>
            <p:ph idx="1"/>
          </p:nvPr>
        </p:nvSpPr>
        <p:spPr/>
        <p:txBody>
          <a:bodyPr>
            <a:normAutofit fontScale="92500" lnSpcReduction="20000"/>
          </a:bodyPr>
          <a:lstStyle/>
          <a:p>
            <a:pPr marL="457200" indent="-457200" eaLnBrk="1" hangingPunct="1">
              <a:buFont typeface="Arial" charset="0"/>
              <a:buNone/>
            </a:pPr>
            <a:r>
              <a:rPr lang="en-US" b="1" dirty="0">
                <a:solidFill>
                  <a:srgbClr val="586064"/>
                </a:solidFill>
              </a:rPr>
              <a:t>11.  The Supervisor</a:t>
            </a:r>
            <a:r>
              <a:rPr lang="en-US" dirty="0">
                <a:solidFill>
                  <a:srgbClr val="586064"/>
                </a:solidFill>
              </a:rPr>
              <a:t>: The supervisor…</a:t>
            </a:r>
          </a:p>
          <a:p>
            <a:pPr marL="457200" indent="-457200" eaLnBrk="1" hangingPunct="1">
              <a:buFont typeface="Arial" charset="0"/>
              <a:buNone/>
            </a:pPr>
            <a:r>
              <a:rPr lang="en-US" sz="2000" dirty="0">
                <a:solidFill>
                  <a:srgbClr val="586064"/>
                </a:solidFill>
              </a:rPr>
              <a:t>	- is competent in providing counseling supervision. </a:t>
            </a:r>
          </a:p>
          <a:p>
            <a:pPr marL="457200" indent="-457200" eaLnBrk="1" hangingPunct="1">
              <a:buFont typeface="Arial" charset="0"/>
              <a:buNone/>
            </a:pPr>
            <a:r>
              <a:rPr lang="en-US" sz="2000" dirty="0">
                <a:solidFill>
                  <a:srgbClr val="586064"/>
                </a:solidFill>
              </a:rPr>
              <a:t>	- can clearly describe purpose of supervision &amp;  distinguish it from counseling process as well as from  administrative &amp; program supervision. </a:t>
            </a:r>
          </a:p>
          <a:p>
            <a:pPr marL="457200" indent="-457200" eaLnBrk="1" hangingPunct="1">
              <a:buFont typeface="Arial" charset="0"/>
              <a:buNone/>
            </a:pPr>
            <a:r>
              <a:rPr lang="en-US" sz="2000" dirty="0">
                <a:solidFill>
                  <a:srgbClr val="586064"/>
                </a:solidFill>
              </a:rPr>
              <a:t>	- has a collaborative relationship with additional supervisors  with whom supervisee may be working (ex: program supervisor at university). </a:t>
            </a:r>
          </a:p>
          <a:p>
            <a:pPr marL="457200" indent="-457200" eaLnBrk="1" hangingPunct="1">
              <a:buFont typeface="Arial" charset="0"/>
              <a:buNone/>
            </a:pPr>
            <a:r>
              <a:rPr lang="en-US" sz="2000" dirty="0">
                <a:solidFill>
                  <a:srgbClr val="586064"/>
                </a:solidFill>
              </a:rPr>
              <a:t>	- engages in self-reflection &amp; other avenues of personal </a:t>
            </a:r>
          </a:p>
          <a:p>
            <a:pPr marL="457200" indent="-457200" eaLnBrk="1" hangingPunct="1">
              <a:buFont typeface="Arial" charset="0"/>
              <a:buNone/>
            </a:pPr>
            <a:r>
              <a:rPr lang="en-US" sz="2000" dirty="0">
                <a:solidFill>
                  <a:srgbClr val="586064"/>
                </a:solidFill>
              </a:rPr>
              <a:t>	  professional development. </a:t>
            </a:r>
          </a:p>
          <a:p>
            <a:pPr marL="457200" indent="-457200" eaLnBrk="1" hangingPunct="1">
              <a:buFont typeface="Arial" charset="0"/>
              <a:buNone/>
            </a:pPr>
            <a:r>
              <a:rPr lang="en-US" sz="2000" dirty="0">
                <a:solidFill>
                  <a:srgbClr val="586064"/>
                </a:solidFill>
              </a:rPr>
              <a:t>	- manages supervisory relationship dynamics competently &amp;  appropriately.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en-US" dirty="0"/>
              <a:t>The Discrimination Model of Supervision </a:t>
            </a:r>
            <a:br>
              <a:rPr lang="en-US" dirty="0"/>
            </a:br>
            <a:r>
              <a:rPr lang="en-US" sz="1800" dirty="0"/>
              <a:t>(Bernard, 1979, 1997)</a:t>
            </a:r>
            <a:br>
              <a:rPr lang="en-US" sz="1800" dirty="0"/>
            </a:br>
            <a:endParaRPr lang="en-US" sz="1800" dirty="0"/>
          </a:p>
        </p:txBody>
      </p:sp>
      <p:sp>
        <p:nvSpPr>
          <p:cNvPr id="3" name="Content Placeholder 2"/>
          <p:cNvSpPr>
            <a:spLocks noGrp="1"/>
          </p:cNvSpPr>
          <p:nvPr>
            <p:ph idx="1"/>
          </p:nvPr>
        </p:nvSpPr>
        <p:spPr/>
        <p:txBody>
          <a:bodyPr rtlCol="0">
            <a:normAutofit fontScale="85000" lnSpcReduction="20000"/>
          </a:bodyPr>
          <a:lstStyle/>
          <a:p>
            <a:r>
              <a:rPr lang="en-US" dirty="0" err="1"/>
              <a:t>atheoretical</a:t>
            </a:r>
            <a:r>
              <a:rPr lang="en-US" dirty="0"/>
              <a:t> conceptual framework for new supervisors</a:t>
            </a:r>
          </a:p>
          <a:p>
            <a:r>
              <a:rPr lang="en-US" dirty="0"/>
              <a:t>provides a structure and organizational framework for supervision</a:t>
            </a:r>
          </a:p>
          <a:p>
            <a:r>
              <a:rPr lang="en-US" dirty="0"/>
              <a:t>3 (focus of supervision) x 3 (supervisor role) matrix</a:t>
            </a:r>
          </a:p>
          <a:p>
            <a:r>
              <a:rPr lang="en-US" u="sng" dirty="0"/>
              <a:t>areas of focus</a:t>
            </a:r>
            <a:r>
              <a:rPr lang="en-US" dirty="0"/>
              <a:t>: </a:t>
            </a:r>
          </a:p>
          <a:p>
            <a:pPr lvl="1"/>
            <a:r>
              <a:rPr lang="en-US" i="1" u="sng" dirty="0"/>
              <a:t>intervention skills</a:t>
            </a:r>
            <a:r>
              <a:rPr lang="en-US" dirty="0"/>
              <a:t>: observable counseling behavior</a:t>
            </a:r>
          </a:p>
          <a:p>
            <a:pPr lvl="1"/>
            <a:r>
              <a:rPr lang="en-US" i="1" u="sng" dirty="0"/>
              <a:t>conceptualization skills</a:t>
            </a:r>
            <a:r>
              <a:rPr lang="en-US" dirty="0"/>
              <a:t>: ability to make sense of information, find themes, choose appropriate intervention, find outcomes/goals</a:t>
            </a:r>
          </a:p>
          <a:p>
            <a:pPr lvl="1"/>
            <a:r>
              <a:rPr lang="en-US" i="1" u="sng" dirty="0"/>
              <a:t>personalization skills: </a:t>
            </a:r>
            <a:r>
              <a:rPr lang="en-US" dirty="0"/>
              <a:t>use of self, intra- and interpersonal skills</a:t>
            </a:r>
          </a:p>
          <a:p>
            <a:r>
              <a:rPr lang="en-US" u="sng" dirty="0"/>
              <a:t>supervisor roles</a:t>
            </a:r>
            <a:r>
              <a:rPr lang="en-US" dirty="0"/>
              <a:t>: </a:t>
            </a:r>
          </a:p>
          <a:p>
            <a:pPr lvl="1"/>
            <a:r>
              <a:rPr lang="en-US" i="1" u="sng" dirty="0"/>
              <a:t>Teacher:</a:t>
            </a:r>
            <a:r>
              <a:rPr lang="en-US" dirty="0"/>
              <a:t> instructs, models, offers feedback, evaluates</a:t>
            </a:r>
          </a:p>
          <a:p>
            <a:pPr lvl="1"/>
            <a:r>
              <a:rPr lang="en-US" i="1" u="sng" dirty="0"/>
              <a:t>Counselor</a:t>
            </a:r>
            <a:r>
              <a:rPr lang="en-US" dirty="0"/>
              <a:t>: calling on supervisee to self-reflect</a:t>
            </a:r>
          </a:p>
          <a:p>
            <a:pPr lvl="1"/>
            <a:r>
              <a:rPr lang="en-US" i="1" u="sng" dirty="0"/>
              <a:t>Consultant:</a:t>
            </a:r>
            <a:r>
              <a:rPr lang="en-US" dirty="0"/>
              <a:t> resource for supervisee, supporting their autonomous work</a:t>
            </a:r>
          </a:p>
          <a:p>
            <a:pPr eaLnBrk="1" fontAlgn="auto" hangingPunct="1">
              <a:spcAft>
                <a:spcPts val="0"/>
              </a:spcAft>
              <a:buFont typeface="Arial" pitchFamily="34" charset="0"/>
              <a:buChar char="•"/>
              <a:defRPr/>
            </a:pPr>
            <a:endParaRPr lang="en-US" dirty="0">
              <a:solidFill>
                <a:schemeClr val="tx1">
                  <a:lumMod val="50000"/>
                  <a:lumOff val="50000"/>
                </a:schemeClr>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sz="4800" dirty="0"/>
              <a:t>Discrimination Model: </a:t>
            </a:r>
            <a:r>
              <a:rPr lang="en-US" sz="4800" i="1" dirty="0"/>
              <a:t>Focus</a:t>
            </a:r>
            <a:br>
              <a:rPr lang="en-US" dirty="0"/>
            </a:br>
            <a:endParaRPr lang="en-US" dirty="0"/>
          </a:p>
        </p:txBody>
      </p:sp>
      <p:sp>
        <p:nvSpPr>
          <p:cNvPr id="44037" name="Oval 17" descr="Supervision Intervention Skills"/>
          <p:cNvSpPr>
            <a:spLocks noChangeArrowheads="1"/>
          </p:cNvSpPr>
          <p:nvPr/>
        </p:nvSpPr>
        <p:spPr bwMode="auto">
          <a:xfrm>
            <a:off x="2362200" y="1219200"/>
            <a:ext cx="4267200" cy="1828800"/>
          </a:xfrm>
          <a:prstGeom prst="ellipse">
            <a:avLst/>
          </a:prstGeom>
          <a:noFill/>
          <a:ln w="9525">
            <a:solidFill>
              <a:schemeClr val="tx1"/>
            </a:solidFill>
            <a:round/>
            <a:headEnd/>
            <a:tailEnd/>
          </a:ln>
        </p:spPr>
        <p:txBody>
          <a:bodyPr wrap="none" anchor="ctr"/>
          <a:lstStyle/>
          <a:p>
            <a:pPr marL="342900" indent="-342900" algn="ctr"/>
            <a:endParaRPr lang="en-US"/>
          </a:p>
        </p:txBody>
      </p:sp>
      <p:sp>
        <p:nvSpPr>
          <p:cNvPr id="44034" name="Text Box 5"/>
          <p:cNvSpPr txBox="1">
            <a:spLocks noChangeArrowheads="1"/>
          </p:cNvSpPr>
          <p:nvPr/>
        </p:nvSpPr>
        <p:spPr bwMode="auto">
          <a:xfrm>
            <a:off x="2705100" y="1785148"/>
            <a:ext cx="3581400" cy="1246495"/>
          </a:xfrm>
          <a:prstGeom prst="rect">
            <a:avLst/>
          </a:prstGeom>
          <a:noFill/>
          <a:ln w="9525">
            <a:noFill/>
            <a:miter lim="800000"/>
            <a:headEnd/>
            <a:tailEnd/>
          </a:ln>
        </p:spPr>
        <p:txBody>
          <a:bodyPr>
            <a:spAutoFit/>
          </a:bodyPr>
          <a:lstStyle/>
          <a:p>
            <a:pPr marL="342900" indent="-342900" algn="ctr">
              <a:spcBef>
                <a:spcPct val="50000"/>
              </a:spcBef>
            </a:pPr>
            <a:r>
              <a:rPr lang="en-US" sz="1900" dirty="0">
                <a:solidFill>
                  <a:srgbClr val="990000"/>
                </a:solidFill>
              </a:rPr>
              <a:t>Supervisee’s Intervention Skills</a:t>
            </a:r>
          </a:p>
          <a:p>
            <a:pPr marL="342900" indent="-342900" algn="ctr">
              <a:spcBef>
                <a:spcPct val="50000"/>
              </a:spcBef>
            </a:pPr>
            <a:r>
              <a:rPr lang="en-US" sz="1600" dirty="0"/>
              <a:t>i.e. behaviors and intervention skills; what is present and what is lacking</a:t>
            </a:r>
            <a:endParaRPr lang="en-US" sz="1600" b="1" dirty="0">
              <a:solidFill>
                <a:srgbClr val="990000"/>
              </a:solidFill>
            </a:endParaRPr>
          </a:p>
        </p:txBody>
      </p:sp>
      <p:sp>
        <p:nvSpPr>
          <p:cNvPr id="44039" name="Oval 17" descr="Supervisee's Conceptualization of the Client"/>
          <p:cNvSpPr>
            <a:spLocks noChangeArrowheads="1"/>
          </p:cNvSpPr>
          <p:nvPr/>
        </p:nvSpPr>
        <p:spPr bwMode="auto">
          <a:xfrm>
            <a:off x="2286000" y="3048000"/>
            <a:ext cx="4267200" cy="1828800"/>
          </a:xfrm>
          <a:prstGeom prst="ellipse">
            <a:avLst/>
          </a:prstGeom>
          <a:noFill/>
          <a:ln w="9525">
            <a:solidFill>
              <a:schemeClr val="tx1"/>
            </a:solidFill>
            <a:round/>
            <a:headEnd/>
            <a:tailEnd/>
          </a:ln>
        </p:spPr>
        <p:txBody>
          <a:bodyPr wrap="none" anchor="ctr"/>
          <a:lstStyle/>
          <a:p>
            <a:pPr marL="342900" indent="-342900" algn="ctr"/>
            <a:endParaRPr lang="en-US"/>
          </a:p>
        </p:txBody>
      </p:sp>
      <p:sp>
        <p:nvSpPr>
          <p:cNvPr id="44035" name="Rectangle 4" descr="Supervisee’s Conceptualization of the Client&#10;i.e. the ability to make sense of client data and to respond to such data &#10;"/>
          <p:cNvSpPr>
            <a:spLocks noChangeArrowheads="1"/>
          </p:cNvSpPr>
          <p:nvPr/>
        </p:nvSpPr>
        <p:spPr bwMode="auto">
          <a:xfrm>
            <a:off x="2514600" y="3352800"/>
            <a:ext cx="3657600" cy="1292225"/>
          </a:xfrm>
          <a:prstGeom prst="rect">
            <a:avLst/>
          </a:prstGeom>
          <a:noFill/>
          <a:ln w="9525">
            <a:noFill/>
            <a:miter lim="800000"/>
            <a:headEnd/>
            <a:tailEnd/>
          </a:ln>
        </p:spPr>
        <p:txBody>
          <a:bodyPr>
            <a:spAutoFit/>
          </a:bodyPr>
          <a:lstStyle/>
          <a:p>
            <a:pPr marL="342900" indent="-342900" algn="ctr">
              <a:spcBef>
                <a:spcPct val="50000"/>
              </a:spcBef>
            </a:pPr>
            <a:r>
              <a:rPr lang="en-US" sz="1900" dirty="0">
                <a:solidFill>
                  <a:srgbClr val="990000"/>
                </a:solidFill>
              </a:rPr>
              <a:t> Supervisee’s Conceptualization of the Client</a:t>
            </a:r>
          </a:p>
          <a:p>
            <a:pPr marL="342900" indent="-342900" algn="ctr">
              <a:spcBef>
                <a:spcPct val="50000"/>
              </a:spcBef>
            </a:pPr>
            <a:r>
              <a:rPr lang="en-US" sz="1600" dirty="0"/>
              <a:t>i.e. the ability to make sense of client data and to respond to such data </a:t>
            </a:r>
          </a:p>
        </p:txBody>
      </p:sp>
      <p:sp>
        <p:nvSpPr>
          <p:cNvPr id="44038" name="Oval 17" descr="Supervisee's personhood&#10;i.e. the supervisee's personal or feeling elements that contribute to the counseling process"/>
          <p:cNvSpPr>
            <a:spLocks noChangeArrowheads="1"/>
          </p:cNvSpPr>
          <p:nvPr/>
        </p:nvSpPr>
        <p:spPr bwMode="auto">
          <a:xfrm>
            <a:off x="2362200" y="4876800"/>
            <a:ext cx="4267200" cy="1828800"/>
          </a:xfrm>
          <a:prstGeom prst="ellipse">
            <a:avLst/>
          </a:prstGeom>
          <a:noFill/>
          <a:ln w="9525">
            <a:solidFill>
              <a:schemeClr val="tx1"/>
            </a:solidFill>
            <a:round/>
            <a:headEnd/>
            <a:tailEnd/>
          </a:ln>
        </p:spPr>
        <p:txBody>
          <a:bodyPr wrap="none" anchor="ctr"/>
          <a:lstStyle/>
          <a:p>
            <a:pPr marL="342900" indent="-342900" algn="ctr"/>
            <a:endParaRPr lang="en-US"/>
          </a:p>
        </p:txBody>
      </p:sp>
      <p:sp>
        <p:nvSpPr>
          <p:cNvPr id="6" name="Rectangle 5" descr="Supervisee’s “personhood”  &#10;i.e. the supervisee’s personal or feeling elements that contribute to the counseling process.&#10;"/>
          <p:cNvSpPr/>
          <p:nvPr/>
        </p:nvSpPr>
        <p:spPr>
          <a:xfrm>
            <a:off x="2590800" y="5181600"/>
            <a:ext cx="4038600" cy="1123384"/>
          </a:xfrm>
          <a:prstGeom prst="rect">
            <a:avLst/>
          </a:prstGeom>
        </p:spPr>
        <p:txBody>
          <a:bodyPr>
            <a:spAutoFit/>
          </a:bodyPr>
          <a:lstStyle/>
          <a:p>
            <a:pPr marL="342900" indent="-342900" algn="ctr">
              <a:spcBef>
                <a:spcPct val="50000"/>
              </a:spcBef>
              <a:defRPr/>
            </a:pPr>
            <a:r>
              <a:rPr lang="en-US" sz="1900" dirty="0">
                <a:cs typeface="+mn-cs"/>
              </a:rPr>
              <a:t> </a:t>
            </a:r>
            <a:r>
              <a:rPr lang="en-US" sz="1900" dirty="0">
                <a:solidFill>
                  <a:srgbClr val="990000"/>
                </a:solidFill>
                <a:cs typeface="+mn-cs"/>
              </a:rPr>
              <a:t>Supervisee’s “personhood”  </a:t>
            </a:r>
          </a:p>
          <a:p>
            <a:pPr>
              <a:defRPr/>
            </a:pPr>
            <a:r>
              <a:rPr lang="en-US" sz="1600" dirty="0">
                <a:cs typeface="+mn-cs"/>
              </a:rPr>
              <a:t>i.e. the supervisee’s personal or feeling elements that contribute to the counseling process.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sz="3900" dirty="0"/>
              <a:t>What is Supervision?</a:t>
            </a:r>
          </a:p>
        </p:txBody>
      </p:sp>
      <p:sp>
        <p:nvSpPr>
          <p:cNvPr id="3" name="Content Placeholder 2"/>
          <p:cNvSpPr>
            <a:spLocks noGrp="1"/>
          </p:cNvSpPr>
          <p:nvPr>
            <p:ph idx="1"/>
          </p:nvPr>
        </p:nvSpPr>
        <p:spPr>
          <a:xfrm>
            <a:off x="609600" y="1905000"/>
            <a:ext cx="8077200" cy="4495800"/>
          </a:xfrm>
        </p:spPr>
        <p:txBody>
          <a:bodyPr rtlCol="0">
            <a:normAutofit/>
          </a:bodyPr>
          <a:lstStyle/>
          <a:p>
            <a:pPr marL="0" indent="0" eaLnBrk="1" fontAlgn="auto" hangingPunct="1">
              <a:spcAft>
                <a:spcPts val="0"/>
              </a:spcAft>
              <a:buFont typeface="Arial" pitchFamily="34" charset="0"/>
              <a:buNone/>
              <a:defRPr/>
            </a:pPr>
            <a:r>
              <a:rPr lang="en-US" dirty="0">
                <a:solidFill>
                  <a:schemeClr val="accent6">
                    <a:lumMod val="75000"/>
                  </a:schemeClr>
                </a:solidFill>
              </a:rPr>
              <a:t>Supervision is an intensive, interpersonally focused, one-to-one relationship in which one person (the supervisor) is designated to facilitate the development of competence in the other person (the supervisee) </a:t>
            </a:r>
            <a:r>
              <a:rPr lang="en-US" sz="1400" dirty="0">
                <a:solidFill>
                  <a:schemeClr val="accent6">
                    <a:lumMod val="75000"/>
                  </a:schemeClr>
                </a:solidFill>
              </a:rPr>
              <a:t>(Loganbill, Hardy, &amp; Delworth, 1982, p.4).</a:t>
            </a:r>
          </a:p>
        </p:txBody>
      </p:sp>
      <p:pic>
        <p:nvPicPr>
          <p:cNvPr id="9218" name="Picture 2" descr="Dominions of Supervision. Performance and development.&#10;"/>
          <p:cNvPicPr>
            <a:picLocks noChangeAspect="1" noChangeArrowheads="1"/>
          </p:cNvPicPr>
          <p:nvPr/>
        </p:nvPicPr>
        <p:blipFill>
          <a:blip r:embed="rId2"/>
          <a:srcRect/>
          <a:stretch>
            <a:fillRect/>
          </a:stretch>
        </p:blipFill>
        <p:spPr bwMode="auto">
          <a:xfrm>
            <a:off x="2667000" y="4289425"/>
            <a:ext cx="3505200" cy="2405063"/>
          </a:xfrm>
          <a:prstGeom prst="rect">
            <a:avLst/>
          </a:prstGeom>
          <a:ln>
            <a:noFill/>
          </a:ln>
          <a:effectLst>
            <a:outerShdw blurRad="190500" algn="tl" rotWithShape="0">
              <a:srgbClr val="000000">
                <a:alpha val="70000"/>
              </a:srgbClr>
            </a:outerShdw>
          </a:effectLst>
        </p:spPr>
      </p:pic>
    </p:spTree>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sz="4400" b="1" dirty="0"/>
              <a:t>Discrimination Model: </a:t>
            </a:r>
            <a:r>
              <a:rPr lang="en-US" sz="4400" b="1" i="1" dirty="0"/>
              <a:t>Supervisee Skills</a:t>
            </a:r>
            <a:r>
              <a:rPr lang="en-US" sz="4400" dirty="0"/>
              <a:t>, Cont’d</a:t>
            </a:r>
          </a:p>
        </p:txBody>
      </p:sp>
      <p:sp>
        <p:nvSpPr>
          <p:cNvPr id="48130" name="Content Placeholder 2"/>
          <p:cNvSpPr>
            <a:spLocks noGrp="1"/>
          </p:cNvSpPr>
          <p:nvPr>
            <p:ph idx="1"/>
          </p:nvPr>
        </p:nvSpPr>
        <p:spPr/>
        <p:txBody>
          <a:bodyPr>
            <a:normAutofit lnSpcReduction="10000"/>
          </a:bodyPr>
          <a:lstStyle/>
          <a:p>
            <a:pPr eaLnBrk="1" hangingPunct="1">
              <a:lnSpc>
                <a:spcPct val="90000"/>
              </a:lnSpc>
            </a:pPr>
            <a:r>
              <a:rPr lang="en-US">
                <a:solidFill>
                  <a:srgbClr val="586064"/>
                </a:solidFill>
              </a:rPr>
              <a:t>Once the skill levels &amp; needs of the supervisee are ascertained, the supervisor is able to choose one of three supervisory </a:t>
            </a:r>
            <a:r>
              <a:rPr lang="en-US" b="1">
                <a:solidFill>
                  <a:srgbClr val="586064"/>
                </a:solidFill>
              </a:rPr>
              <a:t>roles</a:t>
            </a:r>
            <a:r>
              <a:rPr lang="en-US">
                <a:solidFill>
                  <a:srgbClr val="586064"/>
                </a:solidFill>
              </a:rPr>
              <a:t> from which to work:</a:t>
            </a:r>
            <a:br>
              <a:rPr lang="en-US">
                <a:solidFill>
                  <a:srgbClr val="586064"/>
                </a:solidFill>
              </a:rPr>
            </a:br>
            <a:endParaRPr lang="en-US">
              <a:solidFill>
                <a:srgbClr val="586064"/>
              </a:solidFill>
            </a:endParaRPr>
          </a:p>
          <a:p>
            <a:pPr lvl="1" eaLnBrk="1" hangingPunct="1">
              <a:lnSpc>
                <a:spcPct val="90000"/>
              </a:lnSpc>
              <a:buFont typeface="Courier New" pitchFamily="49" charset="0"/>
              <a:buNone/>
            </a:pPr>
            <a:r>
              <a:rPr lang="en-US" sz="2000" i="1">
                <a:solidFill>
                  <a:srgbClr val="586064"/>
                </a:solidFill>
              </a:rPr>
              <a:t>1) Teacher </a:t>
            </a:r>
            <a:br>
              <a:rPr lang="en-US" sz="2000" i="1">
                <a:solidFill>
                  <a:srgbClr val="586064"/>
                </a:solidFill>
              </a:rPr>
            </a:br>
            <a:endParaRPr lang="en-US" sz="2000" i="1">
              <a:solidFill>
                <a:srgbClr val="586064"/>
              </a:solidFill>
            </a:endParaRPr>
          </a:p>
          <a:p>
            <a:pPr lvl="1" eaLnBrk="1" hangingPunct="1">
              <a:lnSpc>
                <a:spcPct val="90000"/>
              </a:lnSpc>
              <a:buFont typeface="Courier New" pitchFamily="49" charset="0"/>
              <a:buNone/>
            </a:pPr>
            <a:r>
              <a:rPr lang="en-US" sz="2000" i="1">
                <a:solidFill>
                  <a:srgbClr val="586064"/>
                </a:solidFill>
              </a:rPr>
              <a:t>2) Counselor</a:t>
            </a:r>
            <a:br>
              <a:rPr lang="en-US" sz="2000" i="1">
                <a:solidFill>
                  <a:srgbClr val="586064"/>
                </a:solidFill>
              </a:rPr>
            </a:br>
            <a:endParaRPr lang="en-US" sz="2000" i="1">
              <a:solidFill>
                <a:srgbClr val="586064"/>
              </a:solidFill>
            </a:endParaRPr>
          </a:p>
          <a:p>
            <a:pPr lvl="1" eaLnBrk="1" hangingPunct="1">
              <a:lnSpc>
                <a:spcPct val="90000"/>
              </a:lnSpc>
              <a:buFont typeface="Courier New" pitchFamily="49" charset="0"/>
              <a:buNone/>
            </a:pPr>
            <a:r>
              <a:rPr lang="en-US" sz="2000" i="1">
                <a:solidFill>
                  <a:srgbClr val="586064"/>
                </a:solidFill>
              </a:rPr>
              <a:t>3) Consultant</a:t>
            </a:r>
            <a:br>
              <a:rPr lang="en-US">
                <a:solidFill>
                  <a:srgbClr val="586064"/>
                </a:solidFill>
              </a:rPr>
            </a:br>
            <a:br>
              <a:rPr lang="en-US">
                <a:solidFill>
                  <a:srgbClr val="586064"/>
                </a:solidFill>
              </a:rPr>
            </a:br>
            <a:endParaRPr lang="en-US">
              <a:solidFill>
                <a:srgbClr val="586064"/>
              </a:solidFill>
            </a:endParaRPr>
          </a:p>
          <a:p>
            <a:pPr eaLnBrk="1" hangingPunct="1">
              <a:lnSpc>
                <a:spcPct val="90000"/>
              </a:lnSpc>
            </a:pPr>
            <a:r>
              <a:rPr lang="en-US">
                <a:solidFill>
                  <a:srgbClr val="586064"/>
                </a:solidFill>
              </a:rPr>
              <a:t>It is possible that the supervisor may move between all three roles in just one supervision session.</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t>Discrimination Model:  </a:t>
            </a:r>
            <a:r>
              <a:rPr lang="en-US" i="1" dirty="0"/>
              <a:t>Role</a:t>
            </a:r>
          </a:p>
        </p:txBody>
      </p:sp>
      <p:sp>
        <p:nvSpPr>
          <p:cNvPr id="49154" name="Oval 6" descr="Teacher&#10;i.e. the supervisor determines what the trainee should learn in order to become competent"/>
          <p:cNvSpPr>
            <a:spLocks noChangeArrowheads="1"/>
          </p:cNvSpPr>
          <p:nvPr/>
        </p:nvSpPr>
        <p:spPr bwMode="auto">
          <a:xfrm>
            <a:off x="2362200" y="1600200"/>
            <a:ext cx="4267200" cy="1524000"/>
          </a:xfrm>
          <a:prstGeom prst="ellipse">
            <a:avLst/>
          </a:prstGeom>
          <a:noFill/>
          <a:ln w="9525">
            <a:solidFill>
              <a:schemeClr val="tx1"/>
            </a:solidFill>
            <a:round/>
            <a:headEnd/>
            <a:tailEnd/>
          </a:ln>
        </p:spPr>
        <p:txBody>
          <a:bodyPr wrap="none" anchor="ctr"/>
          <a:lstStyle/>
          <a:p>
            <a:endParaRPr lang="en-US"/>
          </a:p>
        </p:txBody>
      </p:sp>
      <p:sp>
        <p:nvSpPr>
          <p:cNvPr id="49157" name="Text Box 3" descr="Teacher&#10;i.e. the supervisor determines what the trainee should learn in order to become competent &#10;"/>
          <p:cNvSpPr txBox="1">
            <a:spLocks noChangeArrowheads="1"/>
          </p:cNvSpPr>
          <p:nvPr/>
        </p:nvSpPr>
        <p:spPr bwMode="auto">
          <a:xfrm>
            <a:off x="2667000" y="1676400"/>
            <a:ext cx="3581400" cy="1262063"/>
          </a:xfrm>
          <a:prstGeom prst="rect">
            <a:avLst/>
          </a:prstGeom>
          <a:noFill/>
          <a:ln w="9525">
            <a:noFill/>
            <a:miter lim="800000"/>
            <a:headEnd/>
            <a:tailEnd/>
          </a:ln>
        </p:spPr>
        <p:txBody>
          <a:bodyPr>
            <a:spAutoFit/>
          </a:bodyPr>
          <a:lstStyle/>
          <a:p>
            <a:pPr marL="342900" indent="-342900" algn="ctr">
              <a:spcBef>
                <a:spcPct val="50000"/>
              </a:spcBef>
            </a:pPr>
            <a:r>
              <a:rPr lang="en-US" sz="2000" b="1" dirty="0">
                <a:solidFill>
                  <a:srgbClr val="990000"/>
                </a:solidFill>
              </a:rPr>
              <a:t>Teacher</a:t>
            </a:r>
          </a:p>
          <a:p>
            <a:pPr marL="342900" indent="-342900" algn="ctr">
              <a:spcBef>
                <a:spcPct val="50000"/>
              </a:spcBef>
            </a:pPr>
            <a:r>
              <a:rPr lang="en-US" sz="1600" dirty="0"/>
              <a:t>i.e. the supervisor determines what the trainee should learn in order to become competent </a:t>
            </a:r>
            <a:endParaRPr lang="en-US" sz="1600" b="1" dirty="0">
              <a:solidFill>
                <a:srgbClr val="990000"/>
              </a:solidFill>
            </a:endParaRPr>
          </a:p>
        </p:txBody>
      </p:sp>
      <p:sp>
        <p:nvSpPr>
          <p:cNvPr id="49156" name="Oval 6" descr="Counselor&#10;i.e. the supervisor facilitates the trainees self-exploration"/>
          <p:cNvSpPr>
            <a:spLocks noChangeArrowheads="1"/>
          </p:cNvSpPr>
          <p:nvPr/>
        </p:nvSpPr>
        <p:spPr bwMode="auto">
          <a:xfrm>
            <a:off x="2362200" y="3124200"/>
            <a:ext cx="4267200" cy="1524000"/>
          </a:xfrm>
          <a:prstGeom prst="ellipse">
            <a:avLst/>
          </a:prstGeom>
          <a:noFill/>
          <a:ln w="9525">
            <a:solidFill>
              <a:schemeClr val="tx1"/>
            </a:solidFill>
            <a:round/>
            <a:headEnd/>
            <a:tailEnd/>
          </a:ln>
        </p:spPr>
        <p:txBody>
          <a:bodyPr wrap="none" anchor="ctr"/>
          <a:lstStyle/>
          <a:p>
            <a:endParaRPr lang="en-US"/>
          </a:p>
        </p:txBody>
      </p:sp>
      <p:sp>
        <p:nvSpPr>
          <p:cNvPr id="49158" name="Text Box 4"/>
          <p:cNvSpPr txBox="1">
            <a:spLocks noChangeArrowheads="1"/>
          </p:cNvSpPr>
          <p:nvPr/>
        </p:nvSpPr>
        <p:spPr bwMode="auto">
          <a:xfrm>
            <a:off x="2743200" y="3429000"/>
            <a:ext cx="3581400" cy="1016000"/>
          </a:xfrm>
          <a:prstGeom prst="rect">
            <a:avLst/>
          </a:prstGeom>
          <a:noFill/>
          <a:ln w="9525">
            <a:noFill/>
            <a:miter lim="800000"/>
            <a:headEnd/>
            <a:tailEnd/>
          </a:ln>
        </p:spPr>
        <p:txBody>
          <a:bodyPr>
            <a:spAutoFit/>
          </a:bodyPr>
          <a:lstStyle/>
          <a:p>
            <a:pPr marL="342900" indent="-342900" algn="ctr">
              <a:spcBef>
                <a:spcPct val="50000"/>
              </a:spcBef>
            </a:pPr>
            <a:r>
              <a:rPr lang="en-US" sz="2000" b="1">
                <a:solidFill>
                  <a:srgbClr val="990000"/>
                </a:solidFill>
              </a:rPr>
              <a:t>Counselor </a:t>
            </a:r>
          </a:p>
          <a:p>
            <a:pPr marL="342900" indent="-342900" algn="ctr">
              <a:spcBef>
                <a:spcPct val="50000"/>
              </a:spcBef>
            </a:pPr>
            <a:r>
              <a:rPr lang="en-US" sz="1600"/>
              <a:t>i.e. the supervisor facilitates the trainee’s self-exploration </a:t>
            </a:r>
            <a:endParaRPr lang="en-US" sz="1600" b="1">
              <a:solidFill>
                <a:srgbClr val="990000"/>
              </a:solidFill>
            </a:endParaRPr>
          </a:p>
        </p:txBody>
      </p:sp>
      <p:sp>
        <p:nvSpPr>
          <p:cNvPr id="49155" name="Oval 6" descr="Consultant&#10;i.e. the supervisor as a resource person and one that promotes the trainee's self-efficacy"/>
          <p:cNvSpPr>
            <a:spLocks noChangeArrowheads="1"/>
          </p:cNvSpPr>
          <p:nvPr/>
        </p:nvSpPr>
        <p:spPr bwMode="auto">
          <a:xfrm>
            <a:off x="2362200" y="4648200"/>
            <a:ext cx="4267200" cy="1524000"/>
          </a:xfrm>
          <a:prstGeom prst="ellipse">
            <a:avLst/>
          </a:prstGeom>
          <a:noFill/>
          <a:ln w="9525">
            <a:solidFill>
              <a:schemeClr val="tx1"/>
            </a:solidFill>
            <a:round/>
            <a:headEnd/>
            <a:tailEnd/>
          </a:ln>
        </p:spPr>
        <p:txBody>
          <a:bodyPr wrap="none" anchor="ctr"/>
          <a:lstStyle/>
          <a:p>
            <a:endParaRPr lang="en-US"/>
          </a:p>
        </p:txBody>
      </p:sp>
      <p:sp>
        <p:nvSpPr>
          <p:cNvPr id="9" name="Text Box 5"/>
          <p:cNvSpPr txBox="1">
            <a:spLocks noChangeArrowheads="1"/>
          </p:cNvSpPr>
          <p:nvPr/>
        </p:nvSpPr>
        <p:spPr bwMode="auto">
          <a:xfrm>
            <a:off x="2743200" y="4800600"/>
            <a:ext cx="3581400" cy="1831975"/>
          </a:xfrm>
          <a:prstGeom prst="rect">
            <a:avLst/>
          </a:prstGeom>
          <a:noFill/>
          <a:ln w="9525">
            <a:noFill/>
            <a:miter lim="800000"/>
            <a:headEnd/>
            <a:tailEnd/>
          </a:ln>
          <a:effectLst/>
        </p:spPr>
        <p:txBody>
          <a:bodyPr>
            <a:spAutoFit/>
          </a:bodyPr>
          <a:lstStyle/>
          <a:p>
            <a:pPr marL="342900" indent="-342900" algn="ctr">
              <a:spcBef>
                <a:spcPct val="50000"/>
              </a:spcBef>
              <a:defRPr/>
            </a:pPr>
            <a:r>
              <a:rPr lang="en-US" sz="2000" b="1" dirty="0">
                <a:solidFill>
                  <a:srgbClr val="990000"/>
                </a:solidFill>
                <a:cs typeface="+mn-cs"/>
              </a:rPr>
              <a:t>Consultant</a:t>
            </a:r>
          </a:p>
          <a:p>
            <a:pPr algn="ctr">
              <a:defRPr/>
            </a:pPr>
            <a:r>
              <a:rPr lang="en-US" sz="1600" dirty="0">
                <a:cs typeface="+mn-cs"/>
              </a:rPr>
              <a:t> i.e. the supervisor as a resource person and one that promotes the trainee’s self-efficacy.</a:t>
            </a:r>
          </a:p>
          <a:p>
            <a:pPr algn="ctr">
              <a:defRPr/>
            </a:pPr>
            <a:r>
              <a:rPr lang="en-US" dirty="0">
                <a:cs typeface="+mn-cs"/>
              </a:rPr>
              <a:t> </a:t>
            </a:r>
          </a:p>
          <a:p>
            <a:pPr marL="342900" indent="-342900" algn="ctr">
              <a:spcBef>
                <a:spcPct val="50000"/>
              </a:spcBef>
              <a:defRPr/>
            </a:pPr>
            <a:endParaRPr lang="en-US" b="1" dirty="0">
              <a:solidFill>
                <a:srgbClr val="990000"/>
              </a:solidFill>
              <a:cs typeface="+mn-cs"/>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eaLnBrk="1" fontAlgn="auto" hangingPunct="1">
              <a:spcAft>
                <a:spcPts val="0"/>
              </a:spcAft>
              <a:defRPr/>
            </a:pPr>
            <a:r>
              <a:rPr lang="en-US" sz="4800" dirty="0">
                <a:effectLst/>
              </a:rPr>
              <a:t>Discrimination Model: </a:t>
            </a:r>
            <a:r>
              <a:rPr lang="en-US" sz="4800" i="1" dirty="0">
                <a:effectLst/>
              </a:rPr>
              <a:t>Supervisor Roles</a:t>
            </a:r>
            <a:endParaRPr lang="en-US" sz="4800" i="1" dirty="0"/>
          </a:p>
        </p:txBody>
      </p:sp>
      <p:sp>
        <p:nvSpPr>
          <p:cNvPr id="50178" name="Content Placeholder 3"/>
          <p:cNvSpPr>
            <a:spLocks noGrp="1"/>
          </p:cNvSpPr>
          <p:nvPr>
            <p:ph idx="1"/>
          </p:nvPr>
        </p:nvSpPr>
        <p:spPr/>
        <p:txBody>
          <a:bodyPr/>
          <a:lstStyle/>
          <a:p>
            <a:pPr eaLnBrk="1" hangingPunct="1">
              <a:lnSpc>
                <a:spcPct val="90000"/>
              </a:lnSpc>
              <a:buFontTx/>
              <a:buNone/>
            </a:pPr>
            <a:r>
              <a:rPr lang="en-US">
                <a:solidFill>
                  <a:srgbClr val="586064"/>
                </a:solidFill>
              </a:rPr>
              <a:t>Supervisor Roles:</a:t>
            </a:r>
          </a:p>
          <a:p>
            <a:pPr eaLnBrk="1" hangingPunct="1">
              <a:lnSpc>
                <a:spcPct val="90000"/>
              </a:lnSpc>
            </a:pPr>
            <a:r>
              <a:rPr lang="en-US" b="1">
                <a:solidFill>
                  <a:srgbClr val="586064"/>
                </a:solidFill>
              </a:rPr>
              <a:t>Teacher…</a:t>
            </a:r>
          </a:p>
          <a:p>
            <a:pPr lvl="1" eaLnBrk="1" hangingPunct="1">
              <a:lnSpc>
                <a:spcPct val="90000"/>
              </a:lnSpc>
            </a:pPr>
            <a:r>
              <a:rPr lang="en-US" sz="2400" i="1">
                <a:solidFill>
                  <a:srgbClr val="586064"/>
                </a:solidFill>
              </a:rPr>
              <a:t>Determine </a:t>
            </a:r>
            <a:r>
              <a:rPr lang="en-US" sz="2400">
                <a:solidFill>
                  <a:srgbClr val="586064"/>
                </a:solidFill>
              </a:rPr>
              <a:t>learning needs</a:t>
            </a:r>
          </a:p>
          <a:p>
            <a:pPr lvl="1" eaLnBrk="1" hangingPunct="1">
              <a:lnSpc>
                <a:spcPct val="90000"/>
              </a:lnSpc>
            </a:pPr>
            <a:r>
              <a:rPr lang="en-US" sz="2400" i="1">
                <a:solidFill>
                  <a:srgbClr val="586064"/>
                </a:solidFill>
              </a:rPr>
              <a:t>Identify &amp; evaluate </a:t>
            </a:r>
            <a:r>
              <a:rPr lang="en-US" sz="2400">
                <a:solidFill>
                  <a:srgbClr val="586064"/>
                </a:solidFill>
              </a:rPr>
              <a:t>where supervisee needs more competence</a:t>
            </a:r>
          </a:p>
          <a:p>
            <a:pPr lvl="1" eaLnBrk="1" hangingPunct="1">
              <a:lnSpc>
                <a:spcPct val="90000"/>
              </a:lnSpc>
            </a:pPr>
            <a:r>
              <a:rPr lang="en-US" sz="2400" i="1">
                <a:solidFill>
                  <a:srgbClr val="586064"/>
                </a:solidFill>
              </a:rPr>
              <a:t>Conducts </a:t>
            </a:r>
            <a:r>
              <a:rPr lang="en-US" sz="2400">
                <a:solidFill>
                  <a:srgbClr val="586064"/>
                </a:solidFill>
              </a:rPr>
              <a:t>basic skills training: teach, model, demonstrate</a:t>
            </a:r>
          </a:p>
          <a:p>
            <a:pPr lvl="1" eaLnBrk="1" hangingPunct="1">
              <a:lnSpc>
                <a:spcPct val="90000"/>
              </a:lnSpc>
            </a:pPr>
            <a:r>
              <a:rPr lang="en-US" sz="2400">
                <a:solidFill>
                  <a:srgbClr val="586064"/>
                </a:solidFill>
              </a:rPr>
              <a:t>Typically used with </a:t>
            </a:r>
            <a:r>
              <a:rPr lang="en-US" sz="2400" i="1">
                <a:solidFill>
                  <a:srgbClr val="586064"/>
                </a:solidFill>
              </a:rPr>
              <a:t>beginning level supervisees</a:t>
            </a:r>
            <a:r>
              <a:rPr lang="en-US" sz="2400">
                <a:solidFill>
                  <a:srgbClr val="586064"/>
                </a:solidFill>
              </a:rPr>
              <a:t> </a:t>
            </a:r>
          </a:p>
          <a:p>
            <a:pPr eaLnBrk="1" hangingPunct="1"/>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sz="4400" dirty="0">
                <a:effectLst/>
              </a:rPr>
              <a:t>Discrimination Model: </a:t>
            </a:r>
            <a:r>
              <a:rPr lang="en-US" sz="4400" i="1" dirty="0">
                <a:effectLst/>
              </a:rPr>
              <a:t>Supervisor Roles, Cont’d</a:t>
            </a:r>
            <a:endParaRPr lang="en-US" sz="4400" dirty="0"/>
          </a:p>
        </p:txBody>
      </p:sp>
      <p:sp>
        <p:nvSpPr>
          <p:cNvPr id="51202" name="Content Placeholder 2"/>
          <p:cNvSpPr>
            <a:spLocks noGrp="1"/>
          </p:cNvSpPr>
          <p:nvPr>
            <p:ph idx="1"/>
          </p:nvPr>
        </p:nvSpPr>
        <p:spPr/>
        <p:txBody>
          <a:bodyPr>
            <a:normAutofit lnSpcReduction="10000"/>
          </a:bodyPr>
          <a:lstStyle/>
          <a:p>
            <a:pPr eaLnBrk="1" hangingPunct="1">
              <a:lnSpc>
                <a:spcPct val="90000"/>
              </a:lnSpc>
              <a:buFont typeface="Arial" charset="0"/>
              <a:buNone/>
            </a:pPr>
            <a:endParaRPr lang="en-US" b="1" dirty="0">
              <a:solidFill>
                <a:srgbClr val="586064"/>
              </a:solidFill>
            </a:endParaRPr>
          </a:p>
          <a:p>
            <a:pPr eaLnBrk="1" hangingPunct="1">
              <a:lnSpc>
                <a:spcPct val="90000"/>
              </a:lnSpc>
            </a:pPr>
            <a:r>
              <a:rPr lang="en-US" b="1" dirty="0">
                <a:solidFill>
                  <a:srgbClr val="586064"/>
                </a:solidFill>
              </a:rPr>
              <a:t>Counselor…</a:t>
            </a:r>
          </a:p>
          <a:p>
            <a:pPr lvl="1" eaLnBrk="1" hangingPunct="1">
              <a:lnSpc>
                <a:spcPct val="90000"/>
              </a:lnSpc>
            </a:pPr>
            <a:r>
              <a:rPr lang="en-US" sz="2400" i="1" dirty="0">
                <a:solidFill>
                  <a:srgbClr val="586064"/>
                </a:solidFill>
              </a:rPr>
              <a:t>Encourages </a:t>
            </a:r>
            <a:r>
              <a:rPr lang="en-US" sz="2400" dirty="0">
                <a:solidFill>
                  <a:srgbClr val="586064"/>
                </a:solidFill>
              </a:rPr>
              <a:t>reflection of interpersonal &amp; intrapersonal styles</a:t>
            </a:r>
          </a:p>
          <a:p>
            <a:pPr lvl="1" eaLnBrk="1" hangingPunct="1">
              <a:lnSpc>
                <a:spcPct val="90000"/>
              </a:lnSpc>
            </a:pPr>
            <a:r>
              <a:rPr lang="en-US" sz="2400" i="1" dirty="0">
                <a:solidFill>
                  <a:srgbClr val="586064"/>
                </a:solidFill>
              </a:rPr>
              <a:t>Focus </a:t>
            </a:r>
            <a:r>
              <a:rPr lang="en-US" sz="2400" dirty="0">
                <a:solidFill>
                  <a:srgbClr val="586064"/>
                </a:solidFill>
              </a:rPr>
              <a:t>is on meaning given to events &amp; feelings about experiences</a:t>
            </a:r>
          </a:p>
          <a:p>
            <a:pPr lvl="1" eaLnBrk="1" hangingPunct="1">
              <a:lnSpc>
                <a:spcPct val="90000"/>
              </a:lnSpc>
            </a:pPr>
            <a:r>
              <a:rPr lang="en-US" sz="2400" dirty="0">
                <a:solidFill>
                  <a:srgbClr val="586064"/>
                </a:solidFill>
              </a:rPr>
              <a:t>Goal is to</a:t>
            </a:r>
            <a:r>
              <a:rPr lang="en-US" sz="2400" i="1" dirty="0">
                <a:solidFill>
                  <a:srgbClr val="586064"/>
                </a:solidFill>
              </a:rPr>
              <a:t> facilitate </a:t>
            </a:r>
            <a:r>
              <a:rPr lang="en-US" sz="2400" dirty="0">
                <a:solidFill>
                  <a:srgbClr val="586064"/>
                </a:solidFill>
              </a:rPr>
              <a:t>supervisee’s development by self-exploration &amp; encouragement</a:t>
            </a:r>
          </a:p>
          <a:p>
            <a:pPr lvl="1" eaLnBrk="1" hangingPunct="1">
              <a:lnSpc>
                <a:spcPct val="90000"/>
              </a:lnSpc>
            </a:pPr>
            <a:r>
              <a:rPr lang="en-US" sz="2400" i="1" dirty="0">
                <a:solidFill>
                  <a:srgbClr val="586064"/>
                </a:solidFill>
              </a:rPr>
              <a:t>Refer </a:t>
            </a:r>
            <a:r>
              <a:rPr lang="en-US" sz="2400" dirty="0">
                <a:solidFill>
                  <a:srgbClr val="586064"/>
                </a:solidFill>
              </a:rPr>
              <a:t>supervisee to personal counseling as needed</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sz="4800" dirty="0">
                <a:effectLst/>
              </a:rPr>
              <a:t>Discrimination Model: </a:t>
            </a:r>
            <a:r>
              <a:rPr lang="en-US" sz="4800" i="1" dirty="0">
                <a:effectLst/>
              </a:rPr>
              <a:t>Supervisor Roles, Cont’d</a:t>
            </a:r>
            <a:endParaRPr lang="en-US" sz="4800" dirty="0"/>
          </a:p>
        </p:txBody>
      </p:sp>
      <p:sp>
        <p:nvSpPr>
          <p:cNvPr id="52226" name="Content Placeholder 2"/>
          <p:cNvSpPr>
            <a:spLocks noGrp="1"/>
          </p:cNvSpPr>
          <p:nvPr>
            <p:ph idx="1"/>
          </p:nvPr>
        </p:nvSpPr>
        <p:spPr/>
        <p:txBody>
          <a:bodyPr/>
          <a:lstStyle/>
          <a:p>
            <a:pPr eaLnBrk="1" hangingPunct="1">
              <a:lnSpc>
                <a:spcPct val="90000"/>
              </a:lnSpc>
            </a:pPr>
            <a:r>
              <a:rPr lang="en-US" b="1" dirty="0">
                <a:solidFill>
                  <a:srgbClr val="586064"/>
                </a:solidFill>
              </a:rPr>
              <a:t>Consultant…</a:t>
            </a:r>
          </a:p>
          <a:p>
            <a:pPr lvl="1" eaLnBrk="1" hangingPunct="1">
              <a:lnSpc>
                <a:spcPct val="90000"/>
              </a:lnSpc>
            </a:pPr>
            <a:r>
              <a:rPr lang="en-US" sz="2400" dirty="0">
                <a:solidFill>
                  <a:srgbClr val="586064"/>
                </a:solidFill>
              </a:rPr>
              <a:t>Use with </a:t>
            </a:r>
            <a:r>
              <a:rPr lang="en-US" sz="2400" i="1" dirty="0">
                <a:solidFill>
                  <a:srgbClr val="586064"/>
                </a:solidFill>
              </a:rPr>
              <a:t>more experienced</a:t>
            </a:r>
            <a:r>
              <a:rPr lang="en-US" sz="2400" dirty="0">
                <a:solidFill>
                  <a:srgbClr val="586064"/>
                </a:solidFill>
              </a:rPr>
              <a:t> or professionally mature supervisee </a:t>
            </a:r>
          </a:p>
          <a:p>
            <a:pPr lvl="1" eaLnBrk="1" hangingPunct="1">
              <a:lnSpc>
                <a:spcPct val="90000"/>
              </a:lnSpc>
            </a:pPr>
            <a:r>
              <a:rPr lang="en-US" sz="2400" i="1" dirty="0">
                <a:solidFill>
                  <a:srgbClr val="586064"/>
                </a:solidFill>
              </a:rPr>
              <a:t>Shared learning: </a:t>
            </a:r>
            <a:r>
              <a:rPr lang="en-US" sz="2400" dirty="0">
                <a:solidFill>
                  <a:srgbClr val="586064"/>
                </a:solidFill>
              </a:rPr>
              <a:t>more collaboration &amp; brainstorming </a:t>
            </a:r>
          </a:p>
          <a:p>
            <a:pPr lvl="1" eaLnBrk="1" hangingPunct="1">
              <a:lnSpc>
                <a:spcPct val="90000"/>
              </a:lnSpc>
            </a:pPr>
            <a:r>
              <a:rPr lang="en-US" sz="2400" i="1" dirty="0">
                <a:solidFill>
                  <a:srgbClr val="586064"/>
                </a:solidFill>
              </a:rPr>
              <a:t>Acts </a:t>
            </a:r>
            <a:r>
              <a:rPr lang="en-US" sz="2400" dirty="0">
                <a:solidFill>
                  <a:srgbClr val="586064"/>
                </a:solidFill>
              </a:rPr>
              <a:t>as resource for supervisee, offering suggestions</a:t>
            </a:r>
          </a:p>
          <a:p>
            <a:pPr lvl="1" eaLnBrk="1" hangingPunct="1">
              <a:lnSpc>
                <a:spcPct val="90000"/>
              </a:lnSpc>
            </a:pPr>
            <a:r>
              <a:rPr lang="en-US" sz="2400" i="1" dirty="0">
                <a:solidFill>
                  <a:srgbClr val="586064"/>
                </a:solidFill>
              </a:rPr>
              <a:t>Allow </a:t>
            </a:r>
            <a:r>
              <a:rPr lang="en-US" sz="2400" dirty="0">
                <a:solidFill>
                  <a:srgbClr val="586064"/>
                </a:solidFill>
              </a:rPr>
              <a:t>supervisee to structure supervision sessions as they need to</a:t>
            </a:r>
            <a:endParaRPr lang="en-US" sz="1200" dirty="0">
              <a:solidFill>
                <a:srgbClr val="586064"/>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79D182-D330-D84D-A5AA-CA2DCC8D358C}"/>
              </a:ext>
            </a:extLst>
          </p:cNvPr>
          <p:cNvSpPr>
            <a:spLocks noGrp="1"/>
          </p:cNvSpPr>
          <p:nvPr>
            <p:ph type="title"/>
          </p:nvPr>
        </p:nvSpPr>
        <p:spPr/>
        <p:txBody>
          <a:bodyPr>
            <a:normAutofit fontScale="90000"/>
          </a:bodyPr>
          <a:lstStyle/>
          <a:p>
            <a:r>
              <a:rPr lang="en-US" sz="2700" b="1" dirty="0"/>
              <a:t>The School Counseling Supervision Model: An extension of the discrimination model</a:t>
            </a:r>
            <a:br>
              <a:rPr lang="en-US" sz="2700" dirty="0"/>
            </a:br>
            <a:r>
              <a:rPr lang="en-US" sz="1300" dirty="0"/>
              <a:t>(Luke, M. &amp; Bernard, J.M. (2006). </a:t>
            </a:r>
            <a:r>
              <a:rPr lang="en-US" sz="1300" i="1" dirty="0"/>
              <a:t>Counselor Education &amp; Supervision, 45</a:t>
            </a:r>
            <a:r>
              <a:rPr lang="en-US" sz="1300" dirty="0"/>
              <a:t>, 282-295)</a:t>
            </a:r>
            <a:br>
              <a:rPr lang="en-US" sz="1300" dirty="0"/>
            </a:br>
            <a:r>
              <a:rPr lang="en-US" dirty="0"/>
              <a:t> </a:t>
            </a:r>
            <a:br>
              <a:rPr lang="en-US" dirty="0"/>
            </a:br>
            <a:endParaRPr lang="en-US" dirty="0"/>
          </a:p>
        </p:txBody>
      </p:sp>
      <p:sp>
        <p:nvSpPr>
          <p:cNvPr id="3" name="Content Placeholder 2">
            <a:extLst>
              <a:ext uri="{FF2B5EF4-FFF2-40B4-BE49-F238E27FC236}">
                <a16:creationId xmlns:a16="http://schemas.microsoft.com/office/drawing/2014/main" id="{49EB8C36-2384-8A4C-B2F0-BBCB2A6941D3}"/>
              </a:ext>
            </a:extLst>
          </p:cNvPr>
          <p:cNvSpPr>
            <a:spLocks noGrp="1"/>
          </p:cNvSpPr>
          <p:nvPr>
            <p:ph idx="1"/>
          </p:nvPr>
        </p:nvSpPr>
        <p:spPr>
          <a:xfrm>
            <a:off x="620485" y="2667000"/>
            <a:ext cx="6347714" cy="3880773"/>
          </a:xfrm>
        </p:spPr>
        <p:txBody>
          <a:bodyPr>
            <a:normAutofit fontScale="92500" lnSpcReduction="20000"/>
          </a:bodyPr>
          <a:lstStyle/>
          <a:p>
            <a:r>
              <a:rPr lang="en-US" dirty="0"/>
              <a:t>Propose a 3 (focus of supervision) x 3 (supervisor role) x 4 (Comprehensive School Counseling Programs (CSCP) matrix</a:t>
            </a:r>
          </a:p>
          <a:p>
            <a:pPr lvl="1"/>
            <a:r>
              <a:rPr lang="en-US" dirty="0"/>
              <a:t>CSCP domain=point of entry for supervision</a:t>
            </a:r>
          </a:p>
          <a:p>
            <a:pPr lvl="1"/>
            <a:r>
              <a:rPr lang="en-US" dirty="0"/>
              <a:t>all 4domains require supervision and require skills outlined in Discrimination Model</a:t>
            </a:r>
          </a:p>
          <a:p>
            <a:r>
              <a:rPr lang="en-US" dirty="0"/>
              <a:t>step one of supervision: Which domain is being addressed in the supervision session?</a:t>
            </a:r>
          </a:p>
          <a:p>
            <a:r>
              <a:rPr lang="en-US" dirty="0"/>
              <a:t>step two: select focus and role</a:t>
            </a:r>
          </a:p>
          <a:p>
            <a:pPr lvl="1"/>
            <a:r>
              <a:rPr lang="en-US" dirty="0"/>
              <a:t>the same foci exist, but must be expanded</a:t>
            </a:r>
          </a:p>
          <a:p>
            <a:pPr lvl="2"/>
            <a:r>
              <a:rPr lang="en-US" dirty="0"/>
              <a:t>Intervention skills might include behavior management or coordination activities</a:t>
            </a:r>
          </a:p>
          <a:p>
            <a:pPr lvl="2"/>
            <a:r>
              <a:rPr lang="en-US" dirty="0"/>
              <a:t> Conceptualization might include  systemic issues</a:t>
            </a:r>
          </a:p>
          <a:p>
            <a:pPr lvl="2"/>
            <a:r>
              <a:rPr lang="en-US" dirty="0"/>
              <a:t> Personalization might include handling self outside of the counseling session</a:t>
            </a:r>
          </a:p>
          <a:p>
            <a:endParaRPr lang="en-US" dirty="0"/>
          </a:p>
        </p:txBody>
      </p:sp>
    </p:spTree>
    <p:extLst>
      <p:ext uri="{BB962C8B-B14F-4D97-AF65-F5344CB8AC3E}">
        <p14:creationId xmlns:p14="http://schemas.microsoft.com/office/powerpoint/2010/main" val="37998383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Rectangle 4"/>
          <p:cNvSpPr>
            <a:spLocks noGrp="1" noChangeArrowheads="1"/>
          </p:cNvSpPr>
          <p:nvPr>
            <p:ph type="title"/>
          </p:nvPr>
        </p:nvSpPr>
        <p:spPr/>
        <p:txBody>
          <a:bodyPr>
            <a:normAutofit fontScale="90000"/>
          </a:bodyPr>
          <a:lstStyle/>
          <a:p>
            <a:pPr eaLnBrk="1" fontAlgn="auto" hangingPunct="1">
              <a:spcAft>
                <a:spcPts val="0"/>
              </a:spcAft>
              <a:defRPr/>
            </a:pPr>
            <a:r>
              <a:rPr lang="en-US" sz="3400" dirty="0"/>
              <a:t>Tips &amp; Strategies for Supervising </a:t>
            </a:r>
            <a:br>
              <a:rPr lang="en-US" sz="3400" dirty="0"/>
            </a:br>
            <a:r>
              <a:rPr lang="en-US" sz="3400" dirty="0"/>
              <a:t>Counseling Students</a:t>
            </a:r>
          </a:p>
        </p:txBody>
      </p:sp>
      <p:sp>
        <p:nvSpPr>
          <p:cNvPr id="11269" name="Rectangle 5"/>
          <p:cNvSpPr>
            <a:spLocks noGrp="1" noChangeArrowheads="1"/>
          </p:cNvSpPr>
          <p:nvPr>
            <p:ph idx="1"/>
          </p:nvPr>
        </p:nvSpPr>
        <p:spPr/>
        <p:txBody>
          <a:bodyPr rtlCol="0">
            <a:normAutofit fontScale="77500" lnSpcReduction="20000"/>
          </a:bodyPr>
          <a:lstStyle/>
          <a:p>
            <a:pPr eaLnBrk="1" fontAlgn="auto" hangingPunct="1">
              <a:spcAft>
                <a:spcPts val="0"/>
              </a:spcAft>
              <a:buFont typeface="Arial" pitchFamily="34" charset="0"/>
              <a:buChar char="•"/>
              <a:defRPr/>
            </a:pPr>
            <a:r>
              <a:rPr lang="en-US" sz="2000" dirty="0">
                <a:solidFill>
                  <a:schemeClr val="accent6">
                    <a:lumMod val="75000"/>
                  </a:schemeClr>
                </a:solidFill>
              </a:rPr>
              <a:t>Have students build a learning contract with supervisor </a:t>
            </a:r>
            <a:endParaRPr lang="en-US" sz="1400" dirty="0">
              <a:solidFill>
                <a:schemeClr val="accent6">
                  <a:lumMod val="75000"/>
                </a:schemeClr>
              </a:solidFill>
            </a:endParaRPr>
          </a:p>
          <a:p>
            <a:pPr marL="0" indent="0" eaLnBrk="1" fontAlgn="auto" hangingPunct="1">
              <a:spcAft>
                <a:spcPts val="0"/>
              </a:spcAft>
              <a:buFont typeface="Arial" pitchFamily="34" charset="0"/>
              <a:buNone/>
              <a:defRPr/>
            </a:pPr>
            <a:r>
              <a:rPr lang="en-US" sz="2000" dirty="0">
                <a:solidFill>
                  <a:schemeClr val="accent6">
                    <a:lumMod val="75000"/>
                  </a:schemeClr>
                </a:solidFill>
              </a:rPr>
              <a:t>Items to include in a contract</a:t>
            </a:r>
            <a:r>
              <a:rPr lang="en-US" sz="1400" dirty="0">
                <a:solidFill>
                  <a:schemeClr val="accent6">
                    <a:lumMod val="75000"/>
                  </a:schemeClr>
                </a:solidFill>
              </a:rPr>
              <a:t>:</a:t>
            </a:r>
          </a:p>
          <a:p>
            <a:pPr lvl="1" eaLnBrk="1" fontAlgn="auto" hangingPunct="1">
              <a:spcAft>
                <a:spcPts val="0"/>
              </a:spcAft>
              <a:defRPr/>
            </a:pPr>
            <a:r>
              <a:rPr lang="en-US" dirty="0">
                <a:solidFill>
                  <a:schemeClr val="accent6">
                    <a:lumMod val="75000"/>
                  </a:schemeClr>
                </a:solidFill>
              </a:rPr>
              <a:t>Purpose, goals, and objectives</a:t>
            </a:r>
          </a:p>
          <a:p>
            <a:pPr lvl="1" eaLnBrk="1" fontAlgn="auto" hangingPunct="1">
              <a:spcAft>
                <a:spcPts val="0"/>
              </a:spcAft>
              <a:defRPr/>
            </a:pPr>
            <a:r>
              <a:rPr lang="en-US" dirty="0">
                <a:solidFill>
                  <a:schemeClr val="accent6">
                    <a:lumMod val="75000"/>
                  </a:schemeClr>
                </a:solidFill>
              </a:rPr>
              <a:t>Parameters of field work (days, times, </a:t>
            </a:r>
            <a:r>
              <a:rPr lang="en-US" dirty="0" err="1">
                <a:solidFill>
                  <a:schemeClr val="accent6">
                    <a:lumMod val="75000"/>
                  </a:schemeClr>
                </a:solidFill>
              </a:rPr>
              <a:t>etc</a:t>
            </a:r>
            <a:r>
              <a:rPr lang="en-US" dirty="0">
                <a:solidFill>
                  <a:schemeClr val="accent6">
                    <a:lumMod val="75000"/>
                  </a:schemeClr>
                </a:solidFill>
              </a:rPr>
              <a:t>)</a:t>
            </a:r>
          </a:p>
          <a:p>
            <a:pPr lvl="1" eaLnBrk="1" fontAlgn="auto" hangingPunct="1">
              <a:spcAft>
                <a:spcPts val="0"/>
              </a:spcAft>
              <a:defRPr/>
            </a:pPr>
            <a:r>
              <a:rPr lang="en-US" dirty="0">
                <a:solidFill>
                  <a:schemeClr val="accent6">
                    <a:lumMod val="75000"/>
                  </a:schemeClr>
                </a:solidFill>
              </a:rPr>
              <a:t>Context of services</a:t>
            </a:r>
          </a:p>
          <a:p>
            <a:pPr lvl="1" eaLnBrk="1" fontAlgn="auto" hangingPunct="1">
              <a:spcAft>
                <a:spcPts val="0"/>
              </a:spcAft>
              <a:defRPr/>
            </a:pPr>
            <a:r>
              <a:rPr lang="en-US" dirty="0">
                <a:solidFill>
                  <a:schemeClr val="accent6">
                    <a:lumMod val="75000"/>
                  </a:schemeClr>
                </a:solidFill>
              </a:rPr>
              <a:t>Method of evaluation</a:t>
            </a:r>
          </a:p>
          <a:p>
            <a:pPr lvl="1" eaLnBrk="1" fontAlgn="auto" hangingPunct="1">
              <a:spcAft>
                <a:spcPts val="0"/>
              </a:spcAft>
              <a:defRPr/>
            </a:pPr>
            <a:r>
              <a:rPr lang="en-US" dirty="0">
                <a:solidFill>
                  <a:schemeClr val="accent6">
                    <a:lumMod val="75000"/>
                  </a:schemeClr>
                </a:solidFill>
              </a:rPr>
              <a:t>Duties and responsibilities of supervisor and supervisee</a:t>
            </a:r>
          </a:p>
          <a:p>
            <a:pPr lvl="1" eaLnBrk="1" fontAlgn="auto" hangingPunct="1">
              <a:spcAft>
                <a:spcPts val="0"/>
              </a:spcAft>
              <a:defRPr/>
            </a:pPr>
            <a:r>
              <a:rPr lang="en-US" dirty="0">
                <a:solidFill>
                  <a:schemeClr val="accent6">
                    <a:lumMod val="75000"/>
                  </a:schemeClr>
                </a:solidFill>
              </a:rPr>
              <a:t>Procedural considerations</a:t>
            </a:r>
          </a:p>
          <a:p>
            <a:pPr lvl="1" eaLnBrk="1" fontAlgn="auto" hangingPunct="1">
              <a:spcAft>
                <a:spcPts val="0"/>
              </a:spcAft>
              <a:defRPr/>
            </a:pPr>
            <a:r>
              <a:rPr lang="en-US" dirty="0">
                <a:solidFill>
                  <a:schemeClr val="accent6">
                    <a:lumMod val="75000"/>
                  </a:schemeClr>
                </a:solidFill>
              </a:rPr>
              <a:t>Supervisor’s scope of practice</a:t>
            </a:r>
          </a:p>
          <a:p>
            <a:pPr marL="457200" lvl="1" indent="0" eaLnBrk="1" fontAlgn="auto" hangingPunct="1">
              <a:spcAft>
                <a:spcPts val="0"/>
              </a:spcAft>
              <a:buFont typeface="Courier New" pitchFamily="49" charset="0"/>
              <a:buNone/>
              <a:defRPr/>
            </a:pPr>
            <a:endParaRPr lang="en-US" dirty="0">
              <a:solidFill>
                <a:schemeClr val="accent6">
                  <a:lumMod val="75000"/>
                </a:schemeClr>
              </a:solidFill>
            </a:endParaRPr>
          </a:p>
          <a:p>
            <a:pPr eaLnBrk="1" fontAlgn="auto" hangingPunct="1">
              <a:spcAft>
                <a:spcPts val="0"/>
              </a:spcAft>
              <a:buFont typeface="Arial" pitchFamily="34" charset="0"/>
              <a:buChar char="•"/>
              <a:defRPr/>
            </a:pPr>
            <a:r>
              <a:rPr lang="en-US" sz="2000" dirty="0">
                <a:solidFill>
                  <a:schemeClr val="accent6">
                    <a:lumMod val="75000"/>
                  </a:schemeClr>
                </a:solidFill>
              </a:rPr>
              <a:t>Clearly define role expectations of the supervisee and supervisor </a:t>
            </a:r>
          </a:p>
          <a:p>
            <a:pPr eaLnBrk="1" fontAlgn="auto" hangingPunct="1">
              <a:spcAft>
                <a:spcPts val="0"/>
              </a:spcAft>
              <a:buFont typeface="Arial" pitchFamily="34" charset="0"/>
              <a:buChar char="•"/>
              <a:defRPr/>
            </a:pPr>
            <a:r>
              <a:rPr lang="en-US" sz="2000" dirty="0">
                <a:solidFill>
                  <a:schemeClr val="accent6">
                    <a:lumMod val="75000"/>
                  </a:schemeClr>
                </a:solidFill>
              </a:rPr>
              <a:t>Openly discuss evaluation procedures and expectations</a:t>
            </a:r>
          </a:p>
        </p:txBody>
      </p:sp>
    </p:spTree>
  </p:cSld>
  <p:clrMapOvr>
    <a:masterClrMapping/>
  </p:clrMapOvr>
  <p:transition spd="slow"/>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sz="3400" dirty="0"/>
              <a:t>Tips &amp; Strategies to Supervising </a:t>
            </a:r>
            <a:br>
              <a:rPr lang="en-US" sz="3400" dirty="0"/>
            </a:br>
            <a:r>
              <a:rPr lang="en-US" sz="3400" dirty="0"/>
              <a:t>Counseling Students </a:t>
            </a:r>
            <a:r>
              <a:rPr lang="en-US" sz="1200" dirty="0"/>
              <a:t>(Continued)</a:t>
            </a:r>
            <a:endParaRPr lang="en-US" sz="3400" dirty="0"/>
          </a:p>
        </p:txBody>
      </p:sp>
      <p:sp>
        <p:nvSpPr>
          <p:cNvPr id="3" name="Content Placeholder 2"/>
          <p:cNvSpPr>
            <a:spLocks noGrp="1"/>
          </p:cNvSpPr>
          <p:nvPr>
            <p:ph idx="1"/>
          </p:nvPr>
        </p:nvSpPr>
        <p:spPr/>
        <p:txBody>
          <a:bodyPr rtlCol="0">
            <a:normAutofit/>
          </a:bodyPr>
          <a:lstStyle/>
          <a:p>
            <a:pPr eaLnBrk="1" fontAlgn="auto" hangingPunct="1">
              <a:spcAft>
                <a:spcPts val="0"/>
              </a:spcAft>
              <a:buFont typeface="Arial" pitchFamily="34" charset="0"/>
              <a:buChar char="•"/>
              <a:defRPr/>
            </a:pPr>
            <a:r>
              <a:rPr lang="en-US" sz="2000" dirty="0">
                <a:solidFill>
                  <a:schemeClr val="accent6">
                    <a:lumMod val="75000"/>
                  </a:schemeClr>
                </a:solidFill>
              </a:rPr>
              <a:t>Remember that supervisors need to have the time available to address the responsibility and demands of the role.</a:t>
            </a:r>
          </a:p>
          <a:p>
            <a:pPr eaLnBrk="1" fontAlgn="auto" hangingPunct="1">
              <a:spcAft>
                <a:spcPts val="0"/>
              </a:spcAft>
              <a:buFont typeface="Arial" pitchFamily="34" charset="0"/>
              <a:buChar char="•"/>
              <a:defRPr/>
            </a:pPr>
            <a:r>
              <a:rPr lang="en-US" sz="2000" dirty="0">
                <a:solidFill>
                  <a:schemeClr val="accent6">
                    <a:lumMod val="75000"/>
                  </a:schemeClr>
                </a:solidFill>
              </a:rPr>
              <a:t>Meet the student at his/her level and then build upon that knowledge.</a:t>
            </a:r>
          </a:p>
          <a:p>
            <a:pPr eaLnBrk="1" fontAlgn="auto" hangingPunct="1">
              <a:spcAft>
                <a:spcPts val="0"/>
              </a:spcAft>
              <a:buFont typeface="Arial" pitchFamily="34" charset="0"/>
              <a:buChar char="•"/>
              <a:defRPr/>
            </a:pPr>
            <a:r>
              <a:rPr lang="en-US" sz="2000" dirty="0">
                <a:solidFill>
                  <a:schemeClr val="accent6">
                    <a:lumMod val="75000"/>
                  </a:schemeClr>
                </a:solidFill>
              </a:rPr>
              <a:t>Start with structure and scaffolding and adjust with development</a:t>
            </a:r>
            <a:endParaRPr lang="en-US" sz="1400" dirty="0">
              <a:solidFill>
                <a:schemeClr val="accent6">
                  <a:lumMod val="75000"/>
                </a:schemeClr>
              </a:solidFill>
            </a:endParaRPr>
          </a:p>
          <a:p>
            <a:pPr eaLnBrk="1" fontAlgn="auto" hangingPunct="1">
              <a:spcAft>
                <a:spcPts val="0"/>
              </a:spcAft>
              <a:buFont typeface="Arial" pitchFamily="34" charset="0"/>
              <a:buChar char="•"/>
              <a:defRPr/>
            </a:pPr>
            <a:r>
              <a:rPr lang="en-US" sz="2000" dirty="0">
                <a:solidFill>
                  <a:schemeClr val="accent6">
                    <a:lumMod val="75000"/>
                  </a:schemeClr>
                </a:solidFill>
              </a:rPr>
              <a:t>Provide timely feedback </a:t>
            </a:r>
            <a:endParaRPr lang="en-US" sz="1400" dirty="0">
              <a:solidFill>
                <a:schemeClr val="accent6">
                  <a:lumMod val="75000"/>
                </a:schemeClr>
              </a:solidFill>
            </a:endParaRPr>
          </a:p>
          <a:p>
            <a:pPr eaLnBrk="1" fontAlgn="auto" hangingPunct="1">
              <a:spcAft>
                <a:spcPts val="0"/>
              </a:spcAft>
              <a:buFont typeface="Arial" pitchFamily="34" charset="0"/>
              <a:buChar char="•"/>
              <a:defRPr/>
            </a:pPr>
            <a:r>
              <a:rPr lang="en-US" sz="2000" dirty="0">
                <a:solidFill>
                  <a:schemeClr val="accent6">
                    <a:lumMod val="75000"/>
                  </a:schemeClr>
                </a:solidFill>
              </a:rPr>
              <a:t>Observe counseling work if possible</a:t>
            </a:r>
          </a:p>
          <a:p>
            <a:pPr eaLnBrk="1" fontAlgn="auto" hangingPunct="1">
              <a:spcAft>
                <a:spcPts val="0"/>
              </a:spcAft>
              <a:buFont typeface="Arial" pitchFamily="34" charset="0"/>
              <a:buChar char="•"/>
              <a:defRPr/>
            </a:pPr>
            <a:endParaRPr lang="en-US" sz="1400" dirty="0">
              <a:solidFill>
                <a:schemeClr val="tx1">
                  <a:lumMod val="50000"/>
                  <a:lumOff val="50000"/>
                </a:schemeClr>
              </a:solidFill>
            </a:endParaRPr>
          </a:p>
          <a:p>
            <a:pPr eaLnBrk="1" fontAlgn="auto" hangingPunct="1">
              <a:spcAft>
                <a:spcPts val="0"/>
              </a:spcAft>
              <a:buFont typeface="Arial" pitchFamily="34" charset="0"/>
              <a:buChar char="•"/>
              <a:defRPr/>
            </a:pPr>
            <a:endParaRPr lang="en-US" sz="2000" dirty="0">
              <a:solidFill>
                <a:schemeClr val="tx1">
                  <a:lumMod val="50000"/>
                  <a:lumOff val="50000"/>
                </a:schemeClr>
              </a:solidFill>
            </a:endParaRPr>
          </a:p>
        </p:txBody>
      </p:sp>
    </p:spTree>
  </p:cSld>
  <p:clrMapOvr>
    <a:masterClrMapping/>
  </p:clrMapOvr>
  <p:transition spd="slow"/>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sz="3400" dirty="0"/>
              <a:t>Tips &amp; Strategies to Supervising Counseling Students </a:t>
            </a:r>
            <a:r>
              <a:rPr lang="en-US" sz="1200" dirty="0"/>
              <a:t>(Continued)</a:t>
            </a:r>
            <a:endParaRPr lang="en-US" dirty="0"/>
          </a:p>
        </p:txBody>
      </p:sp>
      <p:sp>
        <p:nvSpPr>
          <p:cNvPr id="3" name="Content Placeholder 2"/>
          <p:cNvSpPr>
            <a:spLocks noGrp="1"/>
          </p:cNvSpPr>
          <p:nvPr>
            <p:ph idx="1"/>
          </p:nvPr>
        </p:nvSpPr>
        <p:spPr/>
        <p:txBody>
          <a:bodyPr rtlCol="0">
            <a:normAutofit/>
          </a:bodyPr>
          <a:lstStyle/>
          <a:p>
            <a:pPr eaLnBrk="1" fontAlgn="auto" hangingPunct="1">
              <a:spcAft>
                <a:spcPts val="0"/>
              </a:spcAft>
              <a:buFont typeface="Arial" pitchFamily="34" charset="0"/>
              <a:buChar char="•"/>
              <a:defRPr/>
            </a:pPr>
            <a:r>
              <a:rPr lang="en-US" sz="2000" dirty="0">
                <a:solidFill>
                  <a:schemeClr val="accent6">
                    <a:lumMod val="75000"/>
                  </a:schemeClr>
                </a:solidFill>
              </a:rPr>
              <a:t>Make your expectations clear to the trainee.</a:t>
            </a:r>
          </a:p>
          <a:p>
            <a:pPr eaLnBrk="1" fontAlgn="auto" hangingPunct="1">
              <a:spcAft>
                <a:spcPts val="0"/>
              </a:spcAft>
              <a:buFont typeface="Arial" pitchFamily="34" charset="0"/>
              <a:buChar char="•"/>
              <a:defRPr/>
            </a:pPr>
            <a:r>
              <a:rPr lang="en-US" sz="2000" dirty="0">
                <a:solidFill>
                  <a:schemeClr val="accent6">
                    <a:lumMod val="75000"/>
                  </a:schemeClr>
                </a:solidFill>
              </a:rPr>
              <a:t>Provide examples of interventions and techniques that have worked in the past. </a:t>
            </a:r>
          </a:p>
          <a:p>
            <a:pPr eaLnBrk="1" fontAlgn="auto" hangingPunct="1">
              <a:spcAft>
                <a:spcPts val="0"/>
              </a:spcAft>
              <a:buFont typeface="Arial" pitchFamily="34" charset="0"/>
              <a:buChar char="•"/>
              <a:defRPr/>
            </a:pPr>
            <a:r>
              <a:rPr lang="en-US" sz="2000" dirty="0">
                <a:solidFill>
                  <a:schemeClr val="accent6">
                    <a:lumMod val="75000"/>
                  </a:schemeClr>
                </a:solidFill>
              </a:rPr>
              <a:t>Encourage students to take risks and offer opinions.</a:t>
            </a:r>
          </a:p>
          <a:p>
            <a:pPr eaLnBrk="1" fontAlgn="auto" hangingPunct="1">
              <a:spcAft>
                <a:spcPts val="0"/>
              </a:spcAft>
              <a:buFont typeface="Arial" pitchFamily="34" charset="0"/>
              <a:buChar char="•"/>
              <a:defRPr/>
            </a:pPr>
            <a:r>
              <a:rPr lang="en-US" sz="2000" dirty="0">
                <a:solidFill>
                  <a:schemeClr val="accent6">
                    <a:lumMod val="75000"/>
                  </a:schemeClr>
                </a:solidFill>
              </a:rPr>
              <a:t>Give the counseling student the opportunity to work with a wide variety of clients. </a:t>
            </a:r>
          </a:p>
          <a:p>
            <a:pPr eaLnBrk="1" fontAlgn="auto" hangingPunct="1">
              <a:spcAft>
                <a:spcPts val="0"/>
              </a:spcAft>
              <a:buFont typeface="Arial" pitchFamily="34" charset="0"/>
              <a:buChar char="•"/>
              <a:defRPr/>
            </a:pPr>
            <a:r>
              <a:rPr lang="en-US" sz="2000" dirty="0">
                <a:solidFill>
                  <a:schemeClr val="accent6">
                    <a:lumMod val="75000"/>
                  </a:schemeClr>
                </a:solidFill>
              </a:rPr>
              <a:t>Foster an environment where communication is encouraged</a:t>
            </a:r>
          </a:p>
          <a:p>
            <a:pPr eaLnBrk="1" fontAlgn="auto" hangingPunct="1">
              <a:spcAft>
                <a:spcPts val="0"/>
              </a:spcAft>
              <a:buFont typeface="Arial" pitchFamily="34" charset="0"/>
              <a:buChar char="•"/>
              <a:defRPr/>
            </a:pPr>
            <a:endParaRPr lang="en-US" sz="2000" dirty="0">
              <a:solidFill>
                <a:schemeClr val="tx1">
                  <a:lumMod val="50000"/>
                  <a:lumOff val="50000"/>
                </a:schemeClr>
              </a:solidFill>
            </a:endParaRPr>
          </a:p>
        </p:txBody>
      </p:sp>
    </p:spTree>
  </p:cSld>
  <p:clrMapOvr>
    <a:masterClrMapping/>
  </p:clrMapOvr>
  <p:transition spd="slow"/>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sz="3600" dirty="0"/>
              <a:t>Advantages to Supervising </a:t>
            </a:r>
            <a:br>
              <a:rPr lang="en-US" sz="3600" dirty="0"/>
            </a:br>
            <a:r>
              <a:rPr lang="en-US" sz="3600" dirty="0"/>
              <a:t>Counseling Students</a:t>
            </a:r>
          </a:p>
        </p:txBody>
      </p:sp>
      <p:sp>
        <p:nvSpPr>
          <p:cNvPr id="3" name="Content Placeholder 2"/>
          <p:cNvSpPr>
            <a:spLocks noGrp="1"/>
          </p:cNvSpPr>
          <p:nvPr>
            <p:ph idx="1"/>
          </p:nvPr>
        </p:nvSpPr>
        <p:spPr/>
        <p:txBody>
          <a:bodyPr rtlCol="0">
            <a:normAutofit/>
          </a:bodyPr>
          <a:lstStyle/>
          <a:p>
            <a:pPr eaLnBrk="1" fontAlgn="auto" hangingPunct="1">
              <a:spcAft>
                <a:spcPts val="0"/>
              </a:spcAft>
              <a:buFont typeface="Arial" pitchFamily="34" charset="0"/>
              <a:buChar char="•"/>
              <a:defRPr/>
            </a:pPr>
            <a:r>
              <a:rPr lang="en-US" sz="2000" dirty="0">
                <a:solidFill>
                  <a:schemeClr val="accent6">
                    <a:lumMod val="75000"/>
                  </a:schemeClr>
                </a:solidFill>
              </a:rPr>
              <a:t>Exposure to trainees with are learning the latest trends and best practices in the field </a:t>
            </a:r>
            <a:r>
              <a:rPr lang="en-US" sz="1400" dirty="0">
                <a:solidFill>
                  <a:schemeClr val="accent6">
                    <a:lumMod val="75000"/>
                  </a:schemeClr>
                </a:solidFill>
              </a:rPr>
              <a:t>(Lazovsky &amp; Shimoni, 2005).</a:t>
            </a:r>
          </a:p>
          <a:p>
            <a:pPr eaLnBrk="1" fontAlgn="auto" hangingPunct="1">
              <a:spcAft>
                <a:spcPts val="0"/>
              </a:spcAft>
              <a:buFont typeface="Arial" pitchFamily="34" charset="0"/>
              <a:buChar char="•"/>
              <a:defRPr/>
            </a:pPr>
            <a:r>
              <a:rPr lang="en-US" sz="2000" dirty="0">
                <a:solidFill>
                  <a:schemeClr val="accent6">
                    <a:lumMod val="75000"/>
                  </a:schemeClr>
                </a:solidFill>
              </a:rPr>
              <a:t>Creating connections</a:t>
            </a:r>
          </a:p>
          <a:p>
            <a:pPr lvl="1">
              <a:buFont typeface="Arial" pitchFamily="34" charset="0"/>
              <a:buChar char="•"/>
              <a:defRPr/>
            </a:pPr>
            <a:r>
              <a:rPr lang="en-US" sz="1800" dirty="0">
                <a:solidFill>
                  <a:schemeClr val="accent6">
                    <a:lumMod val="75000"/>
                  </a:schemeClr>
                </a:solidFill>
              </a:rPr>
              <a:t>Other current supervisors</a:t>
            </a:r>
          </a:p>
          <a:p>
            <a:pPr lvl="1">
              <a:buFont typeface="Arial" pitchFamily="34" charset="0"/>
              <a:buChar char="•"/>
              <a:defRPr/>
            </a:pPr>
            <a:r>
              <a:rPr lang="en-US" sz="1800" dirty="0">
                <a:solidFill>
                  <a:schemeClr val="accent6">
                    <a:lumMod val="75000"/>
                  </a:schemeClr>
                </a:solidFill>
              </a:rPr>
              <a:t>University supervisors</a:t>
            </a:r>
          </a:p>
          <a:p>
            <a:pPr lvl="1">
              <a:buFont typeface="Arial" pitchFamily="34" charset="0"/>
              <a:buChar char="•"/>
              <a:defRPr/>
            </a:pPr>
            <a:r>
              <a:rPr lang="en-US" sz="1800" dirty="0">
                <a:solidFill>
                  <a:schemeClr val="accent6">
                    <a:lumMod val="75000"/>
                  </a:schemeClr>
                </a:solidFill>
              </a:rPr>
              <a:t>A future professional school counselor </a:t>
            </a:r>
            <a:r>
              <a:rPr lang="en-US" sz="1200" dirty="0">
                <a:solidFill>
                  <a:schemeClr val="accent6">
                    <a:lumMod val="75000"/>
                  </a:schemeClr>
                </a:solidFill>
              </a:rPr>
              <a:t>(your supervisee)</a:t>
            </a:r>
          </a:p>
          <a:p>
            <a:pPr eaLnBrk="1" fontAlgn="auto" hangingPunct="1">
              <a:spcAft>
                <a:spcPts val="0"/>
              </a:spcAft>
              <a:buFont typeface="Arial" pitchFamily="34" charset="0"/>
              <a:buChar char="•"/>
              <a:defRPr/>
            </a:pPr>
            <a:r>
              <a:rPr lang="en-US" sz="2000" dirty="0">
                <a:solidFill>
                  <a:schemeClr val="accent6">
                    <a:lumMod val="75000"/>
                  </a:schemeClr>
                </a:solidFill>
              </a:rPr>
              <a:t>Opportunity to share responsibilities and provide services you might not otherwise have been able to provide</a:t>
            </a:r>
          </a:p>
          <a:p>
            <a:pPr eaLnBrk="1" fontAlgn="auto" hangingPunct="1">
              <a:spcAft>
                <a:spcPts val="0"/>
              </a:spcAft>
              <a:buFont typeface="Arial" pitchFamily="34" charset="0"/>
              <a:buChar char="•"/>
              <a:defRPr/>
            </a:pPr>
            <a:endParaRPr lang="en-US" dirty="0">
              <a:solidFill>
                <a:schemeClr val="tx1">
                  <a:lumMod val="50000"/>
                  <a:lumOff val="50000"/>
                </a:schemeClr>
              </a:solidFill>
            </a:endParaRPr>
          </a:p>
        </p:txBody>
      </p:sp>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p:txBody>
          <a:bodyPr/>
          <a:lstStyle/>
          <a:p>
            <a:pPr eaLnBrk="1" fontAlgn="auto" hangingPunct="1">
              <a:spcAft>
                <a:spcPts val="0"/>
              </a:spcAft>
              <a:defRPr/>
            </a:pPr>
            <a:r>
              <a:rPr lang="en-US" sz="3900" dirty="0"/>
              <a:t>CACREP 2016 Standards</a:t>
            </a:r>
          </a:p>
        </p:txBody>
      </p:sp>
      <p:sp>
        <p:nvSpPr>
          <p:cNvPr id="6149" name="Rectangle 5"/>
          <p:cNvSpPr>
            <a:spLocks noGrp="1" noChangeArrowheads="1"/>
          </p:cNvSpPr>
          <p:nvPr>
            <p:ph idx="1"/>
          </p:nvPr>
        </p:nvSpPr>
        <p:spPr>
          <a:xfrm>
            <a:off x="0" y="1676400"/>
            <a:ext cx="8077200" cy="4495800"/>
          </a:xfrm>
        </p:spPr>
        <p:txBody>
          <a:bodyPr rtlCol="0">
            <a:normAutofit fontScale="77500" lnSpcReduction="20000"/>
          </a:bodyPr>
          <a:lstStyle/>
          <a:p>
            <a:pPr eaLnBrk="1" fontAlgn="auto" hangingPunct="1">
              <a:spcAft>
                <a:spcPts val="0"/>
              </a:spcAft>
              <a:buFont typeface="Arial" pitchFamily="34" charset="0"/>
              <a:buNone/>
              <a:defRPr/>
            </a:pPr>
            <a:r>
              <a:rPr lang="en-US" sz="2300" dirty="0">
                <a:solidFill>
                  <a:schemeClr val="tx1"/>
                </a:solidFill>
              </a:rPr>
              <a:t>Section III: SUPERVISOR QUALIFICATIONS </a:t>
            </a:r>
          </a:p>
          <a:p>
            <a:r>
              <a:rPr lang="en-US" sz="2300" dirty="0">
                <a:solidFill>
                  <a:schemeClr val="tx1"/>
                </a:solidFill>
              </a:rPr>
              <a:t>Site supervisors have (1) a minimum of a master’s degree, preferably in counseling, or a related profession; (2) relevant certifications and/or licenses; (3) a minimum of two years of pertinent professional experience in the specialty area in which the student is enrolled; (4) knowledge of the program’s expectations, requirements, and evaluation procedures for students; and (5) relevant training in counseling supervision. </a:t>
            </a:r>
          </a:p>
          <a:p>
            <a:r>
              <a:rPr lang="en-US" sz="2300" dirty="0">
                <a:solidFill>
                  <a:schemeClr val="tx1"/>
                </a:solidFill>
              </a:rPr>
              <a:t>Orientation, consultation, and professional development opportunities are provided by counselor education program faculty to site supervisors. </a:t>
            </a:r>
          </a:p>
          <a:p>
            <a:r>
              <a:rPr lang="en-US" sz="2300" dirty="0">
                <a:solidFill>
                  <a:schemeClr val="tx1"/>
                </a:solidFill>
              </a:rPr>
              <a:t>Written supervision agreements define the roles and responsibilities of the faculty supervisor, site supervisor, and student during practicum and internship. When individual/triadic practicum supervision is conducted by a site supervisor in consultation with counselor education program faculty, the supervision agreement must detail the format and frequency of consultation to monitor student learning. </a:t>
            </a:r>
          </a:p>
          <a:p>
            <a:pPr eaLnBrk="1" fontAlgn="auto" hangingPunct="1">
              <a:spcAft>
                <a:spcPts val="0"/>
              </a:spcAft>
              <a:buFont typeface="Arial" pitchFamily="34" charset="0"/>
              <a:buChar char="•"/>
              <a:defRPr/>
            </a:pPr>
            <a:r>
              <a:rPr lang="en-US" sz="2300" dirty="0">
                <a:solidFill>
                  <a:schemeClr val="tx1"/>
                </a:solidFill>
              </a:rPr>
              <a:t>.</a:t>
            </a:r>
          </a:p>
          <a:p>
            <a:pPr eaLnBrk="1" fontAlgn="auto" hangingPunct="1">
              <a:spcAft>
                <a:spcPts val="0"/>
              </a:spcAft>
              <a:buFont typeface="Arial" pitchFamily="34" charset="0"/>
              <a:buNone/>
              <a:defRPr/>
            </a:pPr>
            <a:endParaRPr lang="en-US" sz="2300" dirty="0">
              <a:solidFill>
                <a:schemeClr val="tx1">
                  <a:lumMod val="50000"/>
                  <a:lumOff val="50000"/>
                </a:schemeClr>
              </a:solidFill>
            </a:endParaRPr>
          </a:p>
        </p:txBody>
      </p:sp>
    </p:spTree>
  </p:cSld>
  <p:clrMapOvr>
    <a:masterClrMapping/>
  </p:clrMapOvr>
  <p:transition spd="slow"/>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E2ADE9-55E6-1C43-9CB5-B475EAFCD000}"/>
              </a:ext>
            </a:extLst>
          </p:cNvPr>
          <p:cNvSpPr>
            <a:spLocks noGrp="1"/>
          </p:cNvSpPr>
          <p:nvPr>
            <p:ph type="title"/>
          </p:nvPr>
        </p:nvSpPr>
        <p:spPr/>
        <p:txBody>
          <a:bodyPr/>
          <a:lstStyle/>
          <a:p>
            <a:r>
              <a:rPr lang="en-US" sz="2000" b="1" dirty="0">
                <a:effectLst/>
              </a:rPr>
              <a:t>The DSI-2 Model: Developmental Stage Model of Internship</a:t>
            </a:r>
            <a:br>
              <a:rPr lang="en-US" sz="3200" b="1" dirty="0">
                <a:effectLst/>
              </a:rPr>
            </a:br>
            <a:r>
              <a:rPr lang="en-US" sz="1200" dirty="0">
                <a:effectLst/>
              </a:rPr>
              <a:t>(adapted from Sweitzer &amp; King, 2019, The Successful Internship)</a:t>
            </a:r>
            <a:endParaRPr lang="en-US" sz="1200" dirty="0"/>
          </a:p>
        </p:txBody>
      </p:sp>
      <p:sp>
        <p:nvSpPr>
          <p:cNvPr id="5" name="Rectangle 1" descr="The DSI-2 Model: Developmental Stage Model of Internship">
            <a:extLst>
              <a:ext uri="{FF2B5EF4-FFF2-40B4-BE49-F238E27FC236}">
                <a16:creationId xmlns:a16="http://schemas.microsoft.com/office/drawing/2014/main" id="{4778BCDD-C041-C84D-A5D9-E3C30D967465}"/>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4" name="Content Placeholder 3" descr="Table describing developmental Stage Model of Internship. ">
            <a:extLst>
              <a:ext uri="{FF2B5EF4-FFF2-40B4-BE49-F238E27FC236}">
                <a16:creationId xmlns:a16="http://schemas.microsoft.com/office/drawing/2014/main" id="{40D07B62-766E-024B-A9BC-1B3EF0F701E1}"/>
              </a:ext>
            </a:extLst>
          </p:cNvPr>
          <p:cNvGraphicFramePr>
            <a:graphicFrameLocks noGrp="1"/>
          </p:cNvGraphicFramePr>
          <p:nvPr>
            <p:ph idx="1"/>
            <p:extLst>
              <p:ext uri="{D42A27DB-BD31-4B8C-83A1-F6EECF244321}">
                <p14:modId xmlns:p14="http://schemas.microsoft.com/office/powerpoint/2010/main" val="3282627485"/>
              </p:ext>
            </p:extLst>
          </p:nvPr>
        </p:nvGraphicFramePr>
        <p:xfrm>
          <a:off x="457200" y="1683861"/>
          <a:ext cx="8229599" cy="4358640"/>
        </p:xfrm>
        <a:graphic>
          <a:graphicData uri="http://schemas.openxmlformats.org/drawingml/2006/table">
            <a:tbl>
              <a:tblPr firstRow="1" firstCol="1" bandRow="1">
                <a:tableStyleId>{5C22544A-7EE6-4342-B048-85BDC9FD1C3A}</a:tableStyleId>
              </a:tblPr>
              <a:tblGrid>
                <a:gridCol w="1953041">
                  <a:extLst>
                    <a:ext uri="{9D8B030D-6E8A-4147-A177-3AD203B41FA5}">
                      <a16:colId xmlns:a16="http://schemas.microsoft.com/office/drawing/2014/main" val="92870105"/>
                    </a:ext>
                  </a:extLst>
                </a:gridCol>
                <a:gridCol w="2835545">
                  <a:extLst>
                    <a:ext uri="{9D8B030D-6E8A-4147-A177-3AD203B41FA5}">
                      <a16:colId xmlns:a16="http://schemas.microsoft.com/office/drawing/2014/main" val="787329728"/>
                    </a:ext>
                  </a:extLst>
                </a:gridCol>
                <a:gridCol w="3441013">
                  <a:extLst>
                    <a:ext uri="{9D8B030D-6E8A-4147-A177-3AD203B41FA5}">
                      <a16:colId xmlns:a16="http://schemas.microsoft.com/office/drawing/2014/main" val="2415185517"/>
                    </a:ext>
                  </a:extLst>
                </a:gridCol>
              </a:tblGrid>
              <a:tr h="165469">
                <a:tc>
                  <a:txBody>
                    <a:bodyPr/>
                    <a:lstStyle/>
                    <a:p>
                      <a:pPr marL="0" marR="0">
                        <a:spcBef>
                          <a:spcPts val="0"/>
                        </a:spcBef>
                        <a:spcAft>
                          <a:spcPts val="0"/>
                        </a:spcAft>
                      </a:pPr>
                      <a:r>
                        <a:rPr lang="en-US" sz="1100">
                          <a:effectLst/>
                        </a:rPr>
                        <a:t>Stage</a:t>
                      </a:r>
                      <a:endParaRPr lang="en-US" sz="1200">
                        <a:effectLst/>
                        <a:latin typeface="Times" pitchFamily="2" charset="0"/>
                        <a:ea typeface="Times" pitchFamily="2" charset="0"/>
                        <a:cs typeface="Times New Roman" panose="02020603050405020304" pitchFamily="18" charset="0"/>
                      </a:endParaRPr>
                    </a:p>
                  </a:txBody>
                  <a:tcPr marL="67692" marR="67692" marT="0" marB="0"/>
                </a:tc>
                <a:tc>
                  <a:txBody>
                    <a:bodyPr/>
                    <a:lstStyle/>
                    <a:p>
                      <a:pPr marL="0" marR="0">
                        <a:spcBef>
                          <a:spcPts val="0"/>
                        </a:spcBef>
                        <a:spcAft>
                          <a:spcPts val="0"/>
                        </a:spcAft>
                      </a:pPr>
                      <a:r>
                        <a:rPr lang="en-US" sz="1100">
                          <a:effectLst/>
                        </a:rPr>
                        <a:t>Associated Concerns</a:t>
                      </a:r>
                      <a:endParaRPr lang="en-US" sz="1200">
                        <a:effectLst/>
                        <a:latin typeface="Times" pitchFamily="2" charset="0"/>
                        <a:ea typeface="Times" pitchFamily="2" charset="0"/>
                        <a:cs typeface="Times New Roman" panose="02020603050405020304" pitchFamily="18" charset="0"/>
                      </a:endParaRPr>
                    </a:p>
                  </a:txBody>
                  <a:tcPr marL="67692" marR="67692" marT="0" marB="0"/>
                </a:tc>
                <a:tc>
                  <a:txBody>
                    <a:bodyPr/>
                    <a:lstStyle/>
                    <a:p>
                      <a:pPr marL="0" marR="0">
                        <a:spcBef>
                          <a:spcPts val="0"/>
                        </a:spcBef>
                        <a:spcAft>
                          <a:spcPts val="0"/>
                        </a:spcAft>
                      </a:pPr>
                      <a:r>
                        <a:rPr lang="en-US" sz="1100">
                          <a:effectLst/>
                        </a:rPr>
                        <a:t>Critical Tasks</a:t>
                      </a:r>
                      <a:endParaRPr lang="en-US" sz="1200">
                        <a:effectLst/>
                        <a:latin typeface="Times" pitchFamily="2" charset="0"/>
                        <a:ea typeface="Times" pitchFamily="2" charset="0"/>
                        <a:cs typeface="Times New Roman" panose="02020603050405020304" pitchFamily="18" charset="0"/>
                      </a:endParaRPr>
                    </a:p>
                  </a:txBody>
                  <a:tcPr marL="67692" marR="67692" marT="0" marB="0"/>
                </a:tc>
                <a:extLst>
                  <a:ext uri="{0D108BD9-81ED-4DB2-BD59-A6C34878D82A}">
                    <a16:rowId xmlns:a16="http://schemas.microsoft.com/office/drawing/2014/main" val="1458773464"/>
                  </a:ext>
                </a:extLst>
              </a:tr>
              <a:tr h="992817">
                <a:tc>
                  <a:txBody>
                    <a:bodyPr/>
                    <a:lstStyle/>
                    <a:p>
                      <a:pPr marL="0" marR="0">
                        <a:spcBef>
                          <a:spcPts val="0"/>
                        </a:spcBef>
                        <a:spcAft>
                          <a:spcPts val="0"/>
                        </a:spcAft>
                      </a:pPr>
                      <a:r>
                        <a:rPr lang="en-US" sz="1100">
                          <a:effectLst/>
                        </a:rPr>
                        <a:t>Anticipation</a:t>
                      </a:r>
                      <a:endParaRPr lang="en-US" sz="1200">
                        <a:effectLst/>
                        <a:latin typeface="Times" pitchFamily="2" charset="0"/>
                        <a:ea typeface="Times" pitchFamily="2" charset="0"/>
                        <a:cs typeface="Times New Roman" panose="02020603050405020304" pitchFamily="18" charset="0"/>
                      </a:endParaRPr>
                    </a:p>
                  </a:txBody>
                  <a:tcPr marL="67692" marR="67692" marT="0" marB="0"/>
                </a:tc>
                <a:tc>
                  <a:txBody>
                    <a:bodyPr/>
                    <a:lstStyle/>
                    <a:p>
                      <a:pPr marL="0" marR="0">
                        <a:spcBef>
                          <a:spcPts val="0"/>
                        </a:spcBef>
                        <a:spcAft>
                          <a:spcPts val="0"/>
                        </a:spcAft>
                      </a:pPr>
                      <a:r>
                        <a:rPr lang="en-US" sz="1100">
                          <a:effectLst/>
                        </a:rPr>
                        <a:t>Getting off to a good start</a:t>
                      </a:r>
                      <a:endParaRPr lang="en-US" sz="1200">
                        <a:effectLst/>
                      </a:endParaRPr>
                    </a:p>
                    <a:p>
                      <a:pPr marL="0" marR="0">
                        <a:spcBef>
                          <a:spcPts val="0"/>
                        </a:spcBef>
                        <a:spcAft>
                          <a:spcPts val="0"/>
                        </a:spcAft>
                      </a:pPr>
                      <a:r>
                        <a:rPr lang="en-US" sz="1100">
                          <a:effectLst/>
                        </a:rPr>
                        <a:t>Positive expectations</a:t>
                      </a:r>
                      <a:endParaRPr lang="en-US" sz="1200">
                        <a:effectLst/>
                      </a:endParaRPr>
                    </a:p>
                    <a:p>
                      <a:pPr marL="0" marR="0">
                        <a:spcBef>
                          <a:spcPts val="0"/>
                        </a:spcBef>
                        <a:spcAft>
                          <a:spcPts val="0"/>
                        </a:spcAft>
                      </a:pPr>
                      <a:r>
                        <a:rPr lang="en-US" sz="1100">
                          <a:effectLst/>
                        </a:rPr>
                        <a:t>Acceptance</a:t>
                      </a:r>
                      <a:endParaRPr lang="en-US" sz="1200">
                        <a:effectLst/>
                      </a:endParaRPr>
                    </a:p>
                    <a:p>
                      <a:pPr marL="0" marR="0">
                        <a:spcBef>
                          <a:spcPts val="0"/>
                        </a:spcBef>
                        <a:spcAft>
                          <a:spcPts val="0"/>
                        </a:spcAft>
                      </a:pPr>
                      <a:r>
                        <a:rPr lang="en-US" sz="1100">
                          <a:effectLst/>
                        </a:rPr>
                        <a:t>Anxieties (capabilities, relationships with supervisors, coworkers, clients)</a:t>
                      </a:r>
                      <a:endParaRPr lang="en-US" sz="1200">
                        <a:effectLst/>
                      </a:endParaRPr>
                    </a:p>
                    <a:p>
                      <a:pPr marL="0" marR="0">
                        <a:spcBef>
                          <a:spcPts val="0"/>
                        </a:spcBef>
                        <a:spcAft>
                          <a:spcPts val="0"/>
                        </a:spcAft>
                      </a:pPr>
                      <a:r>
                        <a:rPr lang="en-US" sz="1100">
                          <a:effectLst/>
                        </a:rPr>
                        <a:t>Life Context</a:t>
                      </a:r>
                      <a:endParaRPr lang="en-US" sz="1200">
                        <a:effectLst/>
                        <a:latin typeface="Times" pitchFamily="2" charset="0"/>
                        <a:ea typeface="Times" pitchFamily="2" charset="0"/>
                        <a:cs typeface="Times New Roman" panose="02020603050405020304" pitchFamily="18" charset="0"/>
                      </a:endParaRPr>
                    </a:p>
                  </a:txBody>
                  <a:tcPr marL="67692" marR="67692" marT="0" marB="0"/>
                </a:tc>
                <a:tc>
                  <a:txBody>
                    <a:bodyPr/>
                    <a:lstStyle/>
                    <a:p>
                      <a:pPr marL="0" marR="0">
                        <a:spcBef>
                          <a:spcPts val="0"/>
                        </a:spcBef>
                        <a:spcAft>
                          <a:spcPts val="0"/>
                        </a:spcAft>
                      </a:pPr>
                      <a:r>
                        <a:rPr lang="en-US" sz="1100">
                          <a:effectLst/>
                        </a:rPr>
                        <a:t>Examining and critiquing assumptions</a:t>
                      </a:r>
                      <a:endParaRPr lang="en-US" sz="1200">
                        <a:effectLst/>
                      </a:endParaRPr>
                    </a:p>
                    <a:p>
                      <a:pPr marL="0" marR="0">
                        <a:spcBef>
                          <a:spcPts val="0"/>
                        </a:spcBef>
                        <a:spcAft>
                          <a:spcPts val="0"/>
                        </a:spcAft>
                      </a:pPr>
                      <a:r>
                        <a:rPr lang="en-US" sz="1100">
                          <a:effectLst/>
                        </a:rPr>
                        <a:t>Acknowledging concerns</a:t>
                      </a:r>
                      <a:endParaRPr lang="en-US" sz="1200">
                        <a:effectLst/>
                      </a:endParaRPr>
                    </a:p>
                    <a:p>
                      <a:pPr marL="0" marR="0">
                        <a:spcBef>
                          <a:spcPts val="0"/>
                        </a:spcBef>
                        <a:spcAft>
                          <a:spcPts val="0"/>
                        </a:spcAft>
                      </a:pPr>
                      <a:r>
                        <a:rPr lang="en-US" sz="1100">
                          <a:effectLst/>
                        </a:rPr>
                        <a:t>Clarifying role and purpose</a:t>
                      </a:r>
                      <a:endParaRPr lang="en-US" sz="1200">
                        <a:effectLst/>
                      </a:endParaRPr>
                    </a:p>
                    <a:p>
                      <a:pPr marL="0" marR="0">
                        <a:spcBef>
                          <a:spcPts val="0"/>
                        </a:spcBef>
                        <a:spcAft>
                          <a:spcPts val="0"/>
                        </a:spcAft>
                      </a:pPr>
                      <a:r>
                        <a:rPr lang="en-US" sz="1100">
                          <a:effectLst/>
                        </a:rPr>
                        <a:t>Developing key relationships</a:t>
                      </a:r>
                      <a:endParaRPr lang="en-US" sz="1200">
                        <a:effectLst/>
                      </a:endParaRPr>
                    </a:p>
                    <a:p>
                      <a:pPr marL="0" marR="0">
                        <a:spcBef>
                          <a:spcPts val="0"/>
                        </a:spcBef>
                        <a:spcAft>
                          <a:spcPts val="0"/>
                        </a:spcAft>
                      </a:pPr>
                      <a:r>
                        <a:rPr lang="en-US" sz="1100">
                          <a:effectLst/>
                        </a:rPr>
                        <a:t>Making an informed commitment</a:t>
                      </a:r>
                      <a:endParaRPr lang="en-US" sz="1200">
                        <a:effectLst/>
                        <a:latin typeface="Times" pitchFamily="2" charset="0"/>
                        <a:ea typeface="Times" pitchFamily="2" charset="0"/>
                        <a:cs typeface="Times New Roman" panose="02020603050405020304" pitchFamily="18" charset="0"/>
                      </a:endParaRPr>
                    </a:p>
                  </a:txBody>
                  <a:tcPr marL="67692" marR="67692" marT="0" marB="0"/>
                </a:tc>
                <a:extLst>
                  <a:ext uri="{0D108BD9-81ED-4DB2-BD59-A6C34878D82A}">
                    <a16:rowId xmlns:a16="http://schemas.microsoft.com/office/drawing/2014/main" val="1982838542"/>
                  </a:ext>
                </a:extLst>
              </a:tr>
              <a:tr h="992817">
                <a:tc>
                  <a:txBody>
                    <a:bodyPr/>
                    <a:lstStyle/>
                    <a:p>
                      <a:pPr marL="0" marR="0">
                        <a:spcBef>
                          <a:spcPts val="0"/>
                        </a:spcBef>
                        <a:spcAft>
                          <a:spcPts val="0"/>
                        </a:spcAft>
                      </a:pPr>
                      <a:r>
                        <a:rPr lang="en-US" sz="1100">
                          <a:effectLst/>
                        </a:rPr>
                        <a:t>Exploration</a:t>
                      </a:r>
                      <a:endParaRPr lang="en-US" sz="1200">
                        <a:effectLst/>
                        <a:latin typeface="Times" pitchFamily="2" charset="0"/>
                        <a:ea typeface="Times" pitchFamily="2" charset="0"/>
                        <a:cs typeface="Times New Roman" panose="02020603050405020304" pitchFamily="18" charset="0"/>
                      </a:endParaRPr>
                    </a:p>
                  </a:txBody>
                  <a:tcPr marL="67692" marR="67692" marT="0" marB="0"/>
                </a:tc>
                <a:tc>
                  <a:txBody>
                    <a:bodyPr/>
                    <a:lstStyle/>
                    <a:p>
                      <a:pPr marL="0" marR="0">
                        <a:spcBef>
                          <a:spcPts val="0"/>
                        </a:spcBef>
                        <a:spcAft>
                          <a:spcPts val="0"/>
                        </a:spcAft>
                      </a:pPr>
                      <a:r>
                        <a:rPr lang="en-US" sz="1100">
                          <a:effectLst/>
                        </a:rPr>
                        <a:t>Building on progress</a:t>
                      </a:r>
                      <a:endParaRPr lang="en-US" sz="1200">
                        <a:effectLst/>
                      </a:endParaRPr>
                    </a:p>
                    <a:p>
                      <a:pPr marL="0" marR="0">
                        <a:spcBef>
                          <a:spcPts val="0"/>
                        </a:spcBef>
                        <a:spcAft>
                          <a:spcPts val="0"/>
                        </a:spcAft>
                      </a:pPr>
                      <a:r>
                        <a:rPr lang="en-US" sz="1100">
                          <a:effectLst/>
                        </a:rPr>
                        <a:t>Learning curve</a:t>
                      </a:r>
                      <a:endParaRPr lang="en-US" sz="1200">
                        <a:effectLst/>
                      </a:endParaRPr>
                    </a:p>
                    <a:p>
                      <a:pPr marL="0" marR="0">
                        <a:spcBef>
                          <a:spcPts val="0"/>
                        </a:spcBef>
                        <a:spcAft>
                          <a:spcPts val="0"/>
                        </a:spcAft>
                      </a:pPr>
                      <a:r>
                        <a:rPr lang="en-US" sz="1100">
                          <a:effectLst/>
                        </a:rPr>
                        <a:t>Finding new opportunities</a:t>
                      </a:r>
                      <a:endParaRPr lang="en-US" sz="1200">
                        <a:effectLst/>
                      </a:endParaRPr>
                    </a:p>
                    <a:p>
                      <a:pPr marL="0" marR="0">
                        <a:spcBef>
                          <a:spcPts val="0"/>
                        </a:spcBef>
                        <a:spcAft>
                          <a:spcPts val="0"/>
                        </a:spcAft>
                      </a:pPr>
                      <a:r>
                        <a:rPr lang="en-US" sz="1100">
                          <a:effectLst/>
                        </a:rPr>
                        <a:t>Adjusting expectations</a:t>
                      </a:r>
                      <a:endParaRPr lang="en-US" sz="1200">
                        <a:effectLst/>
                      </a:endParaRPr>
                    </a:p>
                    <a:p>
                      <a:pPr marL="0" marR="0">
                        <a:spcBef>
                          <a:spcPts val="0"/>
                        </a:spcBef>
                        <a:spcAft>
                          <a:spcPts val="0"/>
                        </a:spcAft>
                      </a:pPr>
                      <a:r>
                        <a:rPr lang="en-US" sz="1100">
                          <a:effectLst/>
                        </a:rPr>
                        <a:t>Adequacy of skills &amp; knowledge</a:t>
                      </a:r>
                      <a:endParaRPr lang="en-US" sz="1200">
                        <a:effectLst/>
                      </a:endParaRPr>
                    </a:p>
                    <a:p>
                      <a:pPr marL="0" marR="0">
                        <a:spcBef>
                          <a:spcPts val="0"/>
                        </a:spcBef>
                        <a:spcAft>
                          <a:spcPts val="0"/>
                        </a:spcAft>
                      </a:pPr>
                      <a:r>
                        <a:rPr lang="en-US" sz="1100">
                          <a:effectLst/>
                        </a:rPr>
                        <a:t>Real or anticipated problems</a:t>
                      </a:r>
                      <a:endParaRPr lang="en-US" sz="1200">
                        <a:effectLst/>
                        <a:latin typeface="Times" pitchFamily="2" charset="0"/>
                        <a:ea typeface="Times" pitchFamily="2" charset="0"/>
                        <a:cs typeface="Times New Roman" panose="02020603050405020304" pitchFamily="18" charset="0"/>
                      </a:endParaRPr>
                    </a:p>
                  </a:txBody>
                  <a:tcPr marL="67692" marR="67692" marT="0" marB="0"/>
                </a:tc>
                <a:tc>
                  <a:txBody>
                    <a:bodyPr/>
                    <a:lstStyle/>
                    <a:p>
                      <a:pPr marL="0" marR="0">
                        <a:spcBef>
                          <a:spcPts val="0"/>
                        </a:spcBef>
                        <a:spcAft>
                          <a:spcPts val="0"/>
                        </a:spcAft>
                      </a:pPr>
                      <a:r>
                        <a:rPr lang="en-US" sz="1100">
                          <a:effectLst/>
                        </a:rPr>
                        <a:t>Increasing capability</a:t>
                      </a:r>
                      <a:endParaRPr lang="en-US" sz="1200">
                        <a:effectLst/>
                      </a:endParaRPr>
                    </a:p>
                    <a:p>
                      <a:pPr marL="0" marR="0">
                        <a:spcBef>
                          <a:spcPts val="0"/>
                        </a:spcBef>
                        <a:spcAft>
                          <a:spcPts val="0"/>
                        </a:spcAft>
                      </a:pPr>
                      <a:r>
                        <a:rPr lang="en-US" sz="1100">
                          <a:effectLst/>
                        </a:rPr>
                        <a:t>Approaching assessment and evaluation progress</a:t>
                      </a:r>
                      <a:endParaRPr lang="en-US" sz="1200">
                        <a:effectLst/>
                      </a:endParaRPr>
                    </a:p>
                    <a:p>
                      <a:pPr marL="0" marR="0">
                        <a:spcBef>
                          <a:spcPts val="0"/>
                        </a:spcBef>
                        <a:spcAft>
                          <a:spcPts val="0"/>
                        </a:spcAft>
                      </a:pPr>
                      <a:r>
                        <a:rPr lang="en-US" sz="1100">
                          <a:effectLst/>
                        </a:rPr>
                        <a:t>Building  supervisory relationships</a:t>
                      </a:r>
                      <a:endParaRPr lang="en-US" sz="1200">
                        <a:effectLst/>
                      </a:endParaRPr>
                    </a:p>
                    <a:p>
                      <a:pPr marL="0" marR="0">
                        <a:spcBef>
                          <a:spcPts val="0"/>
                        </a:spcBef>
                        <a:spcAft>
                          <a:spcPts val="0"/>
                        </a:spcAft>
                      </a:pPr>
                      <a:r>
                        <a:rPr lang="en-US" sz="1100">
                          <a:effectLst/>
                        </a:rPr>
                        <a:t>Encountering challenges</a:t>
                      </a:r>
                      <a:endParaRPr lang="en-US" sz="1200">
                        <a:effectLst/>
                        <a:latin typeface="Times" pitchFamily="2" charset="0"/>
                        <a:ea typeface="Times" pitchFamily="2" charset="0"/>
                        <a:cs typeface="Times New Roman" panose="02020603050405020304" pitchFamily="18" charset="0"/>
                      </a:endParaRPr>
                    </a:p>
                  </a:txBody>
                  <a:tcPr marL="67692" marR="67692" marT="0" marB="0"/>
                </a:tc>
                <a:extLst>
                  <a:ext uri="{0D108BD9-81ED-4DB2-BD59-A6C34878D82A}">
                    <a16:rowId xmlns:a16="http://schemas.microsoft.com/office/drawing/2014/main" val="3828701815"/>
                  </a:ext>
                </a:extLst>
              </a:tr>
              <a:tr h="1323756">
                <a:tc>
                  <a:txBody>
                    <a:bodyPr/>
                    <a:lstStyle/>
                    <a:p>
                      <a:pPr marL="0" marR="0">
                        <a:spcBef>
                          <a:spcPts val="0"/>
                        </a:spcBef>
                        <a:spcAft>
                          <a:spcPts val="0"/>
                        </a:spcAft>
                      </a:pPr>
                      <a:r>
                        <a:rPr lang="en-US" sz="1100">
                          <a:effectLst/>
                        </a:rPr>
                        <a:t>Competence</a:t>
                      </a:r>
                      <a:endParaRPr lang="en-US" sz="1200">
                        <a:effectLst/>
                        <a:latin typeface="Times" pitchFamily="2" charset="0"/>
                        <a:ea typeface="Times" pitchFamily="2" charset="0"/>
                        <a:cs typeface="Times New Roman" panose="02020603050405020304" pitchFamily="18" charset="0"/>
                      </a:endParaRPr>
                    </a:p>
                  </a:txBody>
                  <a:tcPr marL="67692" marR="67692" marT="0" marB="0"/>
                </a:tc>
                <a:tc>
                  <a:txBody>
                    <a:bodyPr/>
                    <a:lstStyle/>
                    <a:p>
                      <a:pPr marL="0" marR="0">
                        <a:spcBef>
                          <a:spcPts val="0"/>
                        </a:spcBef>
                        <a:spcAft>
                          <a:spcPts val="0"/>
                        </a:spcAft>
                      </a:pPr>
                      <a:r>
                        <a:rPr lang="en-US" sz="1100">
                          <a:effectLst/>
                        </a:rPr>
                        <a:t>High accomplishment</a:t>
                      </a:r>
                      <a:endParaRPr lang="en-US" sz="1200">
                        <a:effectLst/>
                      </a:endParaRPr>
                    </a:p>
                    <a:p>
                      <a:pPr marL="0" marR="0">
                        <a:spcBef>
                          <a:spcPts val="0"/>
                        </a:spcBef>
                        <a:spcAft>
                          <a:spcPts val="0"/>
                        </a:spcAft>
                      </a:pPr>
                      <a:r>
                        <a:rPr lang="en-US" sz="1100">
                          <a:effectLst/>
                        </a:rPr>
                        <a:t>Seeking quality</a:t>
                      </a:r>
                      <a:endParaRPr lang="en-US" sz="1200">
                        <a:effectLst/>
                      </a:endParaRPr>
                    </a:p>
                    <a:p>
                      <a:pPr marL="0" marR="0">
                        <a:spcBef>
                          <a:spcPts val="0"/>
                        </a:spcBef>
                        <a:spcAft>
                          <a:spcPts val="0"/>
                        </a:spcAft>
                      </a:pPr>
                      <a:r>
                        <a:rPr lang="en-US" sz="1100">
                          <a:effectLst/>
                        </a:rPr>
                        <a:t>Emerging view of self</a:t>
                      </a:r>
                      <a:endParaRPr lang="en-US" sz="1200">
                        <a:effectLst/>
                      </a:endParaRPr>
                    </a:p>
                    <a:p>
                      <a:pPr marL="0" marR="0">
                        <a:spcBef>
                          <a:spcPts val="0"/>
                        </a:spcBef>
                        <a:spcAft>
                          <a:spcPts val="0"/>
                        </a:spcAft>
                      </a:pPr>
                      <a:r>
                        <a:rPr lang="en-US" sz="1100">
                          <a:effectLst/>
                        </a:rPr>
                        <a:t>Feeling empowered</a:t>
                      </a:r>
                      <a:endParaRPr lang="en-US" sz="1200">
                        <a:effectLst/>
                      </a:endParaRPr>
                    </a:p>
                    <a:p>
                      <a:pPr marL="0" marR="0">
                        <a:spcBef>
                          <a:spcPts val="0"/>
                        </a:spcBef>
                        <a:spcAft>
                          <a:spcPts val="0"/>
                        </a:spcAft>
                      </a:pPr>
                      <a:r>
                        <a:rPr lang="en-US" sz="1100">
                          <a:effectLst/>
                        </a:rPr>
                        <a:t>Exploring professionalism</a:t>
                      </a:r>
                      <a:endParaRPr lang="en-US" sz="1200">
                        <a:effectLst/>
                      </a:endParaRPr>
                    </a:p>
                    <a:p>
                      <a:pPr marL="0" marR="0">
                        <a:spcBef>
                          <a:spcPts val="0"/>
                        </a:spcBef>
                        <a:spcAft>
                          <a:spcPts val="0"/>
                        </a:spcAft>
                      </a:pPr>
                      <a:r>
                        <a:rPr lang="en-US" sz="1100">
                          <a:effectLst/>
                        </a:rPr>
                        <a:t>Doing it all</a:t>
                      </a:r>
                      <a:endParaRPr lang="en-US" sz="1200">
                        <a:effectLst/>
                      </a:endParaRPr>
                    </a:p>
                    <a:p>
                      <a:pPr marL="0" marR="0">
                        <a:spcBef>
                          <a:spcPts val="0"/>
                        </a:spcBef>
                        <a:spcAft>
                          <a:spcPts val="0"/>
                        </a:spcAft>
                      </a:pPr>
                      <a:r>
                        <a:rPr lang="en-US" sz="1100">
                          <a:effectLst/>
                        </a:rPr>
                        <a:t>Ethical issues</a:t>
                      </a:r>
                      <a:endParaRPr lang="en-US" sz="1200">
                        <a:effectLst/>
                      </a:endParaRPr>
                    </a:p>
                    <a:p>
                      <a:pPr marL="0" marR="0">
                        <a:spcBef>
                          <a:spcPts val="0"/>
                        </a:spcBef>
                        <a:spcAft>
                          <a:spcPts val="0"/>
                        </a:spcAft>
                      </a:pPr>
                      <a:r>
                        <a:rPr lang="en-US" sz="1100">
                          <a:effectLst/>
                        </a:rPr>
                        <a:t>Worthwhile tasks</a:t>
                      </a:r>
                      <a:endParaRPr lang="en-US" sz="1200">
                        <a:effectLst/>
                        <a:latin typeface="Times" pitchFamily="2" charset="0"/>
                        <a:ea typeface="Times" pitchFamily="2" charset="0"/>
                        <a:cs typeface="Times New Roman" panose="02020603050405020304" pitchFamily="18" charset="0"/>
                      </a:endParaRPr>
                    </a:p>
                  </a:txBody>
                  <a:tcPr marL="67692" marR="67692" marT="0" marB="0"/>
                </a:tc>
                <a:tc>
                  <a:txBody>
                    <a:bodyPr/>
                    <a:lstStyle/>
                    <a:p>
                      <a:pPr marL="0" marR="0">
                        <a:spcBef>
                          <a:spcPts val="0"/>
                        </a:spcBef>
                        <a:spcAft>
                          <a:spcPts val="0"/>
                        </a:spcAft>
                      </a:pPr>
                      <a:r>
                        <a:rPr lang="en-US" sz="1100">
                          <a:effectLst/>
                        </a:rPr>
                        <a:t>Raising the bar</a:t>
                      </a:r>
                      <a:endParaRPr lang="en-US" sz="1200">
                        <a:effectLst/>
                      </a:endParaRPr>
                    </a:p>
                    <a:p>
                      <a:pPr marL="0" marR="0">
                        <a:spcBef>
                          <a:spcPts val="0"/>
                        </a:spcBef>
                        <a:spcAft>
                          <a:spcPts val="0"/>
                        </a:spcAft>
                      </a:pPr>
                      <a:r>
                        <a:rPr lang="en-US" sz="1100">
                          <a:effectLst/>
                        </a:rPr>
                        <a:t>Accomplishment and quality</a:t>
                      </a:r>
                      <a:endParaRPr lang="en-US" sz="1200">
                        <a:effectLst/>
                      </a:endParaRPr>
                    </a:p>
                    <a:p>
                      <a:pPr marL="0" marR="0">
                        <a:spcBef>
                          <a:spcPts val="0"/>
                        </a:spcBef>
                        <a:spcAft>
                          <a:spcPts val="0"/>
                        </a:spcAft>
                      </a:pPr>
                      <a:r>
                        <a:rPr lang="en-US" sz="1100">
                          <a:effectLst/>
                        </a:rPr>
                        <a:t>Feeling achievements and success</a:t>
                      </a:r>
                      <a:endParaRPr lang="en-US" sz="1200">
                        <a:effectLst/>
                      </a:endParaRPr>
                    </a:p>
                    <a:p>
                      <a:pPr marL="0" marR="0">
                        <a:spcBef>
                          <a:spcPts val="0"/>
                        </a:spcBef>
                        <a:spcAft>
                          <a:spcPts val="0"/>
                        </a:spcAft>
                      </a:pPr>
                      <a:r>
                        <a:rPr lang="en-US" sz="1100">
                          <a:effectLst/>
                        </a:rPr>
                        <a:t>Maintaining balances</a:t>
                      </a:r>
                      <a:endParaRPr lang="en-US" sz="1200">
                        <a:effectLst/>
                      </a:endParaRPr>
                    </a:p>
                    <a:p>
                      <a:pPr marL="0" marR="0">
                        <a:spcBef>
                          <a:spcPts val="0"/>
                        </a:spcBef>
                        <a:spcAft>
                          <a:spcPts val="0"/>
                        </a:spcAft>
                      </a:pPr>
                      <a:r>
                        <a:rPr lang="en-US" sz="1100">
                          <a:effectLst/>
                        </a:rPr>
                        <a:t>Professionalism</a:t>
                      </a:r>
                      <a:endParaRPr lang="en-US" sz="1200">
                        <a:effectLst/>
                        <a:latin typeface="Times" pitchFamily="2" charset="0"/>
                        <a:ea typeface="Times" pitchFamily="2" charset="0"/>
                        <a:cs typeface="Times New Roman" panose="02020603050405020304" pitchFamily="18" charset="0"/>
                      </a:endParaRPr>
                    </a:p>
                  </a:txBody>
                  <a:tcPr marL="67692" marR="67692" marT="0" marB="0"/>
                </a:tc>
                <a:extLst>
                  <a:ext uri="{0D108BD9-81ED-4DB2-BD59-A6C34878D82A}">
                    <a16:rowId xmlns:a16="http://schemas.microsoft.com/office/drawing/2014/main" val="4004234436"/>
                  </a:ext>
                </a:extLst>
              </a:tr>
              <a:tr h="827347">
                <a:tc>
                  <a:txBody>
                    <a:bodyPr/>
                    <a:lstStyle/>
                    <a:p>
                      <a:pPr marL="0" marR="0">
                        <a:spcBef>
                          <a:spcPts val="0"/>
                        </a:spcBef>
                        <a:spcAft>
                          <a:spcPts val="0"/>
                        </a:spcAft>
                      </a:pPr>
                      <a:r>
                        <a:rPr lang="en-US" sz="1100">
                          <a:effectLst/>
                        </a:rPr>
                        <a:t>Culmination</a:t>
                      </a:r>
                      <a:endParaRPr lang="en-US" sz="1200">
                        <a:effectLst/>
                        <a:latin typeface="Times" pitchFamily="2" charset="0"/>
                        <a:ea typeface="Times" pitchFamily="2" charset="0"/>
                        <a:cs typeface="Times New Roman" panose="02020603050405020304" pitchFamily="18" charset="0"/>
                      </a:endParaRPr>
                    </a:p>
                  </a:txBody>
                  <a:tcPr marL="67692" marR="67692" marT="0" marB="0"/>
                </a:tc>
                <a:tc>
                  <a:txBody>
                    <a:bodyPr/>
                    <a:lstStyle/>
                    <a:p>
                      <a:pPr marL="0" marR="0">
                        <a:spcBef>
                          <a:spcPts val="0"/>
                        </a:spcBef>
                        <a:spcAft>
                          <a:spcPts val="0"/>
                        </a:spcAft>
                      </a:pPr>
                      <a:r>
                        <a:rPr lang="en-US" sz="1100">
                          <a:effectLst/>
                        </a:rPr>
                        <a:t>Multiple endings</a:t>
                      </a:r>
                      <a:endParaRPr lang="en-US" sz="1200">
                        <a:effectLst/>
                      </a:endParaRPr>
                    </a:p>
                    <a:p>
                      <a:pPr marL="0" marR="0">
                        <a:spcBef>
                          <a:spcPts val="0"/>
                        </a:spcBef>
                        <a:spcAft>
                          <a:spcPts val="0"/>
                        </a:spcAft>
                      </a:pPr>
                      <a:r>
                        <a:rPr lang="en-US" sz="1100">
                          <a:effectLst/>
                        </a:rPr>
                        <a:t>Transfer of responsibilities</a:t>
                      </a:r>
                      <a:endParaRPr lang="en-US" sz="1200">
                        <a:effectLst/>
                      </a:endParaRPr>
                    </a:p>
                    <a:p>
                      <a:pPr marL="0" marR="0">
                        <a:spcBef>
                          <a:spcPts val="0"/>
                        </a:spcBef>
                        <a:spcAft>
                          <a:spcPts val="0"/>
                        </a:spcAft>
                      </a:pPr>
                      <a:r>
                        <a:rPr lang="en-US" sz="1100">
                          <a:effectLst/>
                        </a:rPr>
                        <a:t>Completion of tasks</a:t>
                      </a:r>
                      <a:endParaRPr lang="en-US" sz="1200">
                        <a:effectLst/>
                      </a:endParaRPr>
                    </a:p>
                    <a:p>
                      <a:pPr marL="0" marR="0">
                        <a:spcBef>
                          <a:spcPts val="0"/>
                        </a:spcBef>
                        <a:spcAft>
                          <a:spcPts val="0"/>
                        </a:spcAft>
                      </a:pPr>
                      <a:r>
                        <a:rPr lang="en-US" sz="1100">
                          <a:effectLst/>
                        </a:rPr>
                        <a:t>Next steps</a:t>
                      </a:r>
                      <a:endParaRPr lang="en-US" sz="1200">
                        <a:effectLst/>
                      </a:endParaRPr>
                    </a:p>
                    <a:p>
                      <a:pPr marL="0" marR="0">
                        <a:spcBef>
                          <a:spcPts val="0"/>
                        </a:spcBef>
                        <a:spcAft>
                          <a:spcPts val="0"/>
                        </a:spcAft>
                      </a:pPr>
                      <a:r>
                        <a:rPr lang="en-US" sz="1100">
                          <a:effectLst/>
                        </a:rPr>
                        <a:t>Closing rituals</a:t>
                      </a:r>
                      <a:endParaRPr lang="en-US" sz="1200">
                        <a:effectLst/>
                        <a:latin typeface="Times" pitchFamily="2" charset="0"/>
                        <a:ea typeface="Times" pitchFamily="2" charset="0"/>
                        <a:cs typeface="Times New Roman" panose="02020603050405020304" pitchFamily="18" charset="0"/>
                      </a:endParaRPr>
                    </a:p>
                  </a:txBody>
                  <a:tcPr marL="67692" marR="67692" marT="0" marB="0"/>
                </a:tc>
                <a:tc>
                  <a:txBody>
                    <a:bodyPr/>
                    <a:lstStyle/>
                    <a:p>
                      <a:pPr marL="0" marR="0">
                        <a:spcBef>
                          <a:spcPts val="0"/>
                        </a:spcBef>
                        <a:spcAft>
                          <a:spcPts val="0"/>
                        </a:spcAft>
                      </a:pPr>
                      <a:r>
                        <a:rPr lang="en-US" sz="1100" dirty="0">
                          <a:effectLst/>
                        </a:rPr>
                        <a:t>Endings and closure</a:t>
                      </a:r>
                      <a:endParaRPr lang="en-US" sz="1200" dirty="0">
                        <a:effectLst/>
                      </a:endParaRPr>
                    </a:p>
                    <a:p>
                      <a:pPr marL="0" marR="0">
                        <a:spcBef>
                          <a:spcPts val="0"/>
                        </a:spcBef>
                        <a:spcAft>
                          <a:spcPts val="0"/>
                        </a:spcAft>
                      </a:pPr>
                      <a:r>
                        <a:rPr lang="en-US" sz="1100" dirty="0">
                          <a:effectLst/>
                        </a:rPr>
                        <a:t>Redefining relationships</a:t>
                      </a:r>
                      <a:endParaRPr lang="en-US" sz="1200" dirty="0">
                        <a:effectLst/>
                      </a:endParaRPr>
                    </a:p>
                    <a:p>
                      <a:pPr marL="0" marR="0">
                        <a:spcBef>
                          <a:spcPts val="0"/>
                        </a:spcBef>
                        <a:spcAft>
                          <a:spcPts val="0"/>
                        </a:spcAft>
                      </a:pPr>
                      <a:r>
                        <a:rPr lang="en-US" sz="1100" dirty="0">
                          <a:effectLst/>
                        </a:rPr>
                        <a:t>Planning for the future</a:t>
                      </a:r>
                      <a:endParaRPr lang="en-US" sz="1200" dirty="0">
                        <a:effectLst/>
                        <a:latin typeface="Times" pitchFamily="2" charset="0"/>
                        <a:ea typeface="Times" pitchFamily="2" charset="0"/>
                        <a:cs typeface="Times New Roman" panose="02020603050405020304" pitchFamily="18" charset="0"/>
                      </a:endParaRPr>
                    </a:p>
                  </a:txBody>
                  <a:tcPr marL="67692" marR="67692" marT="0" marB="0"/>
                </a:tc>
                <a:extLst>
                  <a:ext uri="{0D108BD9-81ED-4DB2-BD59-A6C34878D82A}">
                    <a16:rowId xmlns:a16="http://schemas.microsoft.com/office/drawing/2014/main" val="2080920973"/>
                  </a:ext>
                </a:extLst>
              </a:tr>
            </a:tbl>
          </a:graphicData>
        </a:graphic>
      </p:graphicFrame>
    </p:spTree>
    <p:extLst>
      <p:ext uri="{BB962C8B-B14F-4D97-AF65-F5344CB8AC3E}">
        <p14:creationId xmlns:p14="http://schemas.microsoft.com/office/powerpoint/2010/main" val="157260733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sz="4800" dirty="0"/>
              <a:t>Resources</a:t>
            </a:r>
            <a:endParaRPr lang="en-US" sz="3900" dirty="0"/>
          </a:p>
        </p:txBody>
      </p:sp>
      <p:sp>
        <p:nvSpPr>
          <p:cNvPr id="3" name="Content Placeholder 2"/>
          <p:cNvSpPr>
            <a:spLocks noGrp="1"/>
          </p:cNvSpPr>
          <p:nvPr>
            <p:ph idx="1"/>
          </p:nvPr>
        </p:nvSpPr>
        <p:spPr/>
        <p:txBody>
          <a:bodyPr>
            <a:noAutofit/>
          </a:bodyPr>
          <a:lstStyle/>
          <a:p>
            <a:r>
              <a:rPr lang="en-US" sz="1400" dirty="0">
                <a:solidFill>
                  <a:schemeClr val="tx1"/>
                </a:solidFill>
              </a:rPr>
              <a:t>American Counseling Association (ACA). Retrieved from 	http://www.counseling.org/</a:t>
            </a:r>
          </a:p>
          <a:p>
            <a:r>
              <a:rPr lang="en-US" sz="1400" dirty="0">
                <a:solidFill>
                  <a:schemeClr val="tx1"/>
                </a:solidFill>
              </a:rPr>
              <a:t>American School Counselor Association (2005). The ASCA National 	Model: A Framework for School Counseling Programs, Second 	Edition. Alexandria, VA: 	Author.</a:t>
            </a:r>
          </a:p>
          <a:p>
            <a:pPr>
              <a:lnSpc>
                <a:spcPct val="80000"/>
              </a:lnSpc>
            </a:pPr>
            <a:r>
              <a:rPr lang="en-US" sz="1400" dirty="0">
                <a:solidFill>
                  <a:schemeClr val="tx1"/>
                </a:solidFill>
              </a:rPr>
              <a:t>Bernard, J. (1979). Supervisor training: A discrimination model. </a:t>
            </a:r>
            <a:r>
              <a:rPr lang="en-US" sz="1400" i="1" dirty="0">
                <a:solidFill>
                  <a:schemeClr val="tx1"/>
                </a:solidFill>
              </a:rPr>
              <a:t>Counselor 	Education and Supervision, 19</a:t>
            </a:r>
            <a:r>
              <a:rPr lang="en-US" sz="1400" dirty="0">
                <a:solidFill>
                  <a:schemeClr val="tx1"/>
                </a:solidFill>
              </a:rPr>
              <a:t>, 60-68.</a:t>
            </a:r>
          </a:p>
          <a:p>
            <a:pPr>
              <a:lnSpc>
                <a:spcPct val="80000"/>
              </a:lnSpc>
            </a:pPr>
            <a:r>
              <a:rPr lang="en-US" sz="1400" dirty="0">
                <a:solidFill>
                  <a:schemeClr val="tx1"/>
                </a:solidFill>
              </a:rPr>
              <a:t>Bernard, J. M., &amp; Goodyear, R. K. (1998). </a:t>
            </a:r>
            <a:r>
              <a:rPr lang="en-US" sz="1400" i="1" dirty="0">
                <a:solidFill>
                  <a:schemeClr val="tx1"/>
                </a:solidFill>
              </a:rPr>
              <a:t>Fundamentals of clinical 	supervision</a:t>
            </a:r>
            <a:r>
              <a:rPr lang="en-US" sz="1400" dirty="0">
                <a:solidFill>
                  <a:schemeClr val="tx1"/>
                </a:solidFill>
              </a:rPr>
              <a:t> (2</a:t>
            </a:r>
            <a:r>
              <a:rPr lang="en-US" sz="1400" baseline="30000" dirty="0">
                <a:solidFill>
                  <a:schemeClr val="tx1"/>
                </a:solidFill>
              </a:rPr>
              <a:t>nd</a:t>
            </a:r>
            <a:r>
              <a:rPr lang="en-US" sz="1400" dirty="0">
                <a:solidFill>
                  <a:schemeClr val="tx1"/>
                </a:solidFill>
              </a:rPr>
              <a:t> ed.). Needham Heights: Allyn &amp; Bacon.</a:t>
            </a:r>
          </a:p>
          <a:p>
            <a:r>
              <a:rPr lang="en-US" sz="1400" dirty="0">
                <a:solidFill>
                  <a:schemeClr val="tx1"/>
                </a:solidFill>
              </a:rPr>
              <a:t>Borders, L. D., &amp; Brown, L. L. (2005). The new hand of counseling 	supervision. Mahwah, NJ: Lahaska Press.</a:t>
            </a:r>
          </a:p>
          <a:p>
            <a:r>
              <a:rPr lang="en-US" sz="1400" dirty="0">
                <a:solidFill>
                  <a:schemeClr val="tx1"/>
                </a:solidFill>
              </a:rPr>
              <a:t>Borders, L. D., </a:t>
            </a:r>
            <a:r>
              <a:rPr lang="en-US" sz="1400" dirty="0" err="1">
                <a:solidFill>
                  <a:schemeClr val="tx1"/>
                </a:solidFill>
              </a:rPr>
              <a:t>DeKruyf</a:t>
            </a:r>
            <a:r>
              <a:rPr lang="en-US" sz="1400" dirty="0">
                <a:solidFill>
                  <a:schemeClr val="tx1"/>
                </a:solidFill>
              </a:rPr>
              <a:t>, L., Fernando, D. M., Fernando, H. L., Hays, D. G</a:t>
            </a:r>
            <a:r>
              <a:rPr lang="en-US" sz="1400">
                <a:solidFill>
                  <a:schemeClr val="tx1"/>
                </a:solidFill>
              </a:rPr>
              <a:t>., Page, B</a:t>
            </a:r>
            <a:r>
              <a:rPr lang="en-US" sz="1400" dirty="0">
                <a:solidFill>
                  <a:schemeClr val="tx1"/>
                </a:solidFill>
              </a:rPr>
              <a:t>., &amp; Welfare, L. E. (2011).  Retrieved from 	http://www.acesonline.net/wp-content/uploads/2011/10/ACES-	Best-Practices-in-clinical-supervision-document-FINAL.pdf </a:t>
            </a:r>
            <a:endParaRPr lang="en-US" sz="1400" dirty="0">
              <a:solidFill>
                <a:srgbClr val="FF0000"/>
              </a:solidFill>
            </a:endParaRPr>
          </a:p>
          <a:p>
            <a:pPr marL="0" indent="0" eaLnBrk="1" hangingPunct="1">
              <a:buFont typeface="Arial" charset="0"/>
              <a:buNone/>
            </a:pPr>
            <a:endParaRPr lang="en-US" sz="1800" dirty="0">
              <a:solidFill>
                <a:schemeClr val="tx1"/>
              </a:solidFill>
            </a:endParaRPr>
          </a:p>
        </p:txBody>
      </p:sp>
    </p:spTree>
  </p:cSld>
  <p:clrMapOvr>
    <a:masterClrMapping/>
  </p:clrMapOvr>
  <p:transition spd="slow"/>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sz="4800" dirty="0"/>
              <a:t>Resources, Cont’d</a:t>
            </a:r>
          </a:p>
        </p:txBody>
      </p:sp>
      <p:sp>
        <p:nvSpPr>
          <p:cNvPr id="3" name="Content Placeholder 2"/>
          <p:cNvSpPr>
            <a:spLocks noGrp="1"/>
          </p:cNvSpPr>
          <p:nvPr>
            <p:ph idx="1"/>
          </p:nvPr>
        </p:nvSpPr>
        <p:spPr/>
        <p:txBody>
          <a:bodyPr>
            <a:noAutofit/>
          </a:bodyPr>
          <a:lstStyle/>
          <a:p>
            <a:r>
              <a:rPr lang="en-US" sz="1400" dirty="0">
                <a:solidFill>
                  <a:schemeClr val="tx1"/>
                </a:solidFill>
              </a:rPr>
              <a:t>Clark, M., &amp; Horton-Parker, R. J. (2002). Professional development schools: new opportunities for training school counselors. 	</a:t>
            </a:r>
            <a:r>
              <a:rPr lang="en-US" sz="1400" i="1" dirty="0">
                <a:solidFill>
                  <a:schemeClr val="tx1"/>
                </a:solidFill>
              </a:rPr>
              <a:t>Counselor Education &amp; Supervision</a:t>
            </a:r>
            <a:r>
              <a:rPr lang="en-US" sz="1400" dirty="0">
                <a:solidFill>
                  <a:schemeClr val="tx1"/>
                </a:solidFill>
              </a:rPr>
              <a:t>, </a:t>
            </a:r>
            <a:r>
              <a:rPr lang="en-US" sz="1400" i="1" dirty="0">
                <a:solidFill>
                  <a:schemeClr val="tx1"/>
                </a:solidFill>
              </a:rPr>
              <a:t>42</a:t>
            </a:r>
            <a:r>
              <a:rPr lang="en-US" sz="1400" dirty="0">
                <a:solidFill>
                  <a:schemeClr val="tx1"/>
                </a:solidFill>
              </a:rPr>
              <a:t>(1), 58-75. </a:t>
            </a:r>
          </a:p>
          <a:p>
            <a:pPr eaLnBrk="1" hangingPunct="1"/>
            <a:r>
              <a:rPr lang="en-US" sz="1400" dirty="0">
                <a:solidFill>
                  <a:schemeClr val="tx1"/>
                </a:solidFill>
              </a:rPr>
              <a:t>Council for Accreditation of Counseling and Related Educational Programs (CACREP) Standards. Retrieved from http://www.cacrep.org/doc/2009%20Standards%20with%20cov	er.pdf </a:t>
            </a:r>
            <a:endParaRPr lang="en-US" sz="1400" dirty="0">
              <a:solidFill>
                <a:srgbClr val="FF0000"/>
              </a:solidFill>
            </a:endParaRPr>
          </a:p>
          <a:p>
            <a:pPr eaLnBrk="1" hangingPunct="1"/>
            <a:r>
              <a:rPr lang="en-US" sz="1400" dirty="0" err="1">
                <a:solidFill>
                  <a:schemeClr val="tx1"/>
                </a:solidFill>
              </a:rPr>
              <a:t>Curraco</a:t>
            </a:r>
            <a:r>
              <a:rPr lang="en-US" sz="1400" dirty="0">
                <a:solidFill>
                  <a:schemeClr val="tx1"/>
                </a:solidFill>
              </a:rPr>
              <a:t>, C., &amp; Casey, J. M. (2007). Practicum in counseling: A new 	training model. Journal of School Counseling, 5(26), 1-21. Retrieved from http://jsc.montana.edu </a:t>
            </a:r>
          </a:p>
          <a:p>
            <a:pPr eaLnBrk="1" hangingPunct="1"/>
            <a:r>
              <a:rPr lang="en-US" sz="1400" dirty="0">
                <a:solidFill>
                  <a:schemeClr val="tx1"/>
                </a:solidFill>
              </a:rPr>
              <a:t>Davis, T. E. (2006). Looking forward by going back: A school counselor educator’s return to school counseling. Professional School 	Counseling, 10(2), 217-223. Retrieved from 	http://</a:t>
            </a:r>
            <a:r>
              <a:rPr lang="en-US" sz="1400" dirty="0" err="1">
                <a:solidFill>
                  <a:schemeClr val="tx1"/>
                </a:solidFill>
              </a:rPr>
              <a:t>www.schoolcounselor.org</a:t>
            </a:r>
            <a:r>
              <a:rPr lang="en-US" sz="1400" dirty="0">
                <a:solidFill>
                  <a:schemeClr val="tx1"/>
                </a:solidFill>
              </a:rPr>
              <a:t> </a:t>
            </a:r>
          </a:p>
          <a:p>
            <a:pPr eaLnBrk="1" hangingPunct="1"/>
            <a:r>
              <a:rPr lang="en-US" sz="1400" dirty="0" err="1">
                <a:solidFill>
                  <a:schemeClr val="tx1"/>
                </a:solidFill>
              </a:rPr>
              <a:t>Lazovsky</a:t>
            </a:r>
            <a:r>
              <a:rPr lang="en-US" sz="1400" dirty="0">
                <a:solidFill>
                  <a:schemeClr val="tx1"/>
                </a:solidFill>
              </a:rPr>
              <a:t>, R., &amp; </a:t>
            </a:r>
            <a:r>
              <a:rPr lang="en-US" sz="1400" dirty="0" err="1">
                <a:solidFill>
                  <a:schemeClr val="tx1"/>
                </a:solidFill>
              </a:rPr>
              <a:t>Shimoni</a:t>
            </a:r>
            <a:r>
              <a:rPr lang="en-US" sz="1400" dirty="0">
                <a:solidFill>
                  <a:schemeClr val="tx1"/>
                </a:solidFill>
              </a:rPr>
              <a:t>, A. (2005). The working contract between the onsite mentor and school counseling students during internship—contents and processes. Mentoring &amp; Tutoring: Partnership in Learning, 13(3), 367-382. </a:t>
            </a:r>
            <a:r>
              <a:rPr lang="en-US" sz="1400" dirty="0" err="1">
                <a:solidFill>
                  <a:schemeClr val="tx1"/>
                </a:solidFill>
              </a:rPr>
              <a:t>doi</a:t>
            </a:r>
            <a:r>
              <a:rPr lang="en-US" sz="1400" dirty="0">
                <a:solidFill>
                  <a:schemeClr val="tx1"/>
                </a:solidFill>
              </a:rPr>
              <a:t>: 10.1080/13611260500105857</a:t>
            </a:r>
          </a:p>
          <a:p>
            <a:pPr eaLnBrk="1" hangingPunct="1"/>
            <a:r>
              <a:rPr lang="en-US" sz="1400" dirty="0" err="1">
                <a:solidFill>
                  <a:schemeClr val="tx1"/>
                </a:solidFill>
              </a:rPr>
              <a:t>Loganbill</a:t>
            </a:r>
            <a:r>
              <a:rPr lang="en-US" sz="1400" dirty="0">
                <a:solidFill>
                  <a:schemeClr val="tx1"/>
                </a:solidFill>
              </a:rPr>
              <a:t>, C., Hardy, E., &amp; </a:t>
            </a:r>
            <a:r>
              <a:rPr lang="en-US" sz="1400" dirty="0" err="1">
                <a:solidFill>
                  <a:schemeClr val="tx1"/>
                </a:solidFill>
              </a:rPr>
              <a:t>Delworth</a:t>
            </a:r>
            <a:r>
              <a:rPr lang="en-US" sz="1400" dirty="0">
                <a:solidFill>
                  <a:schemeClr val="tx1"/>
                </a:solidFill>
              </a:rPr>
              <a:t>, U. (1982). Supervision: A conceptual model. The Counseling Psychologist, 10(1), 3-42.</a:t>
            </a:r>
          </a:p>
          <a:p>
            <a:pPr eaLnBrk="1" hangingPunct="1">
              <a:buFont typeface="Arial" charset="0"/>
              <a:buNone/>
            </a:pPr>
            <a:endParaRPr lang="en-US" sz="1800" dirty="0">
              <a:solidFill>
                <a:schemeClr val="tx1"/>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sz="4800" dirty="0"/>
              <a:t>Resources, Cont’d</a:t>
            </a:r>
          </a:p>
        </p:txBody>
      </p:sp>
      <p:sp>
        <p:nvSpPr>
          <p:cNvPr id="3" name="Content Placeholder 2"/>
          <p:cNvSpPr>
            <a:spLocks noGrp="1"/>
          </p:cNvSpPr>
          <p:nvPr>
            <p:ph idx="1"/>
          </p:nvPr>
        </p:nvSpPr>
        <p:spPr/>
        <p:txBody>
          <a:bodyPr>
            <a:normAutofit fontScale="62500" lnSpcReduction="20000"/>
          </a:bodyPr>
          <a:lstStyle/>
          <a:p>
            <a:pPr eaLnBrk="1" hangingPunct="1"/>
            <a:r>
              <a:rPr lang="en-US" sz="1800" dirty="0" err="1">
                <a:solidFill>
                  <a:schemeClr val="tx1"/>
                </a:solidFill>
              </a:rPr>
              <a:t>Neufedlt</a:t>
            </a:r>
            <a:r>
              <a:rPr lang="en-US" sz="1800" dirty="0">
                <a:solidFill>
                  <a:schemeClr val="tx1"/>
                </a:solidFill>
              </a:rPr>
              <a:t>, S. A. (1999). </a:t>
            </a:r>
            <a:r>
              <a:rPr lang="en-US" sz="1800" i="1" dirty="0">
                <a:solidFill>
                  <a:schemeClr val="tx1"/>
                </a:solidFill>
              </a:rPr>
              <a:t>Supervision strategies for the first practicum </a:t>
            </a:r>
            <a:r>
              <a:rPr lang="en-US" sz="1800" dirty="0">
                <a:solidFill>
                  <a:schemeClr val="tx1"/>
                </a:solidFill>
              </a:rPr>
              <a:t>(3</a:t>
            </a:r>
            <a:r>
              <a:rPr lang="en-US" sz="1800" baseline="30000" dirty="0">
                <a:solidFill>
                  <a:schemeClr val="tx1"/>
                </a:solidFill>
              </a:rPr>
              <a:t>r</a:t>
            </a:r>
            <a:r>
              <a:rPr lang="en-US" sz="1800" dirty="0">
                <a:solidFill>
                  <a:schemeClr val="tx1"/>
                </a:solidFill>
              </a:rPr>
              <a:t> ed.). Alexandria, VA: American Counseling Association. Professional practice: Supervisor qualifications and support. </a:t>
            </a:r>
          </a:p>
          <a:p>
            <a:pPr eaLnBrk="1" hangingPunct="1"/>
            <a:r>
              <a:rPr lang="en-US" sz="1800" dirty="0" err="1">
                <a:solidFill>
                  <a:schemeClr val="tx1"/>
                </a:solidFill>
              </a:rPr>
              <a:t>Ockerman</a:t>
            </a:r>
            <a:r>
              <a:rPr lang="en-US" sz="1800" dirty="0">
                <a:solidFill>
                  <a:schemeClr val="tx1"/>
                </a:solidFill>
              </a:rPr>
              <a:t>, M.S., Mason, E.C.M.,  Chen-Hayes, S.F. (2013). School counseling supervision in challenging times: The CAFÉ Supervisor Model. </a:t>
            </a:r>
            <a:r>
              <a:rPr lang="en-US" sz="1800" i="1" dirty="0">
                <a:solidFill>
                  <a:schemeClr val="tx1"/>
                </a:solidFill>
              </a:rPr>
              <a:t>Journal of Counselor Preparation and Supervision 5</a:t>
            </a:r>
            <a:r>
              <a:rPr lang="en-US" sz="1800" dirty="0">
                <a:solidFill>
                  <a:schemeClr val="tx1"/>
                </a:solidFill>
              </a:rPr>
              <a:t>(2), 44-5.</a:t>
            </a:r>
          </a:p>
          <a:p>
            <a:pPr eaLnBrk="1" hangingPunct="1"/>
            <a:r>
              <a:rPr lang="en-US" sz="1800" dirty="0">
                <a:solidFill>
                  <a:schemeClr val="tx1"/>
                </a:solidFill>
              </a:rPr>
              <a:t>Osborn, C. J., &amp; Kelly, B. L. (2010). No surprises: Practices for conducting supervise evaluations. In J. R. </a:t>
            </a:r>
            <a:r>
              <a:rPr lang="en-US" sz="1800" dirty="0" err="1">
                <a:solidFill>
                  <a:schemeClr val="tx1"/>
                </a:solidFill>
              </a:rPr>
              <a:t>Culbreth</a:t>
            </a:r>
            <a:r>
              <a:rPr lang="en-US" sz="1800" dirty="0">
                <a:solidFill>
                  <a:schemeClr val="tx1"/>
                </a:solidFill>
              </a:rPr>
              <a:t> &amp; L. L. Brown (Eds.), State of the art in clinical supervision (pp. 19-44).</a:t>
            </a:r>
          </a:p>
          <a:p>
            <a:pPr eaLnBrk="1" hangingPunct="1"/>
            <a:r>
              <a:rPr lang="en-US" sz="1800" dirty="0" err="1">
                <a:solidFill>
                  <a:schemeClr val="tx1"/>
                </a:solidFill>
              </a:rPr>
              <a:t>Perera-Diltz</a:t>
            </a:r>
            <a:r>
              <a:rPr lang="en-US" sz="1800" dirty="0">
                <a:solidFill>
                  <a:schemeClr val="tx1"/>
                </a:solidFill>
              </a:rPr>
              <a:t>, D. M., &amp; Mason, K. L. (2012). A National Survey of School Counselor Supervision Practices: Administrative, Clinical, Peer, and Technology Mediated Supervision. </a:t>
            </a:r>
            <a:r>
              <a:rPr lang="en-US" sz="1800" i="1" dirty="0">
                <a:solidFill>
                  <a:schemeClr val="tx1"/>
                </a:solidFill>
              </a:rPr>
              <a:t>Journal Of School Counseling</a:t>
            </a:r>
            <a:r>
              <a:rPr lang="en-US" sz="1800" dirty="0">
                <a:solidFill>
                  <a:schemeClr val="tx1"/>
                </a:solidFill>
              </a:rPr>
              <a:t>, 	</a:t>
            </a:r>
            <a:r>
              <a:rPr lang="en-US" sz="1800" i="1" dirty="0">
                <a:solidFill>
                  <a:schemeClr val="tx1"/>
                </a:solidFill>
              </a:rPr>
              <a:t>10</a:t>
            </a:r>
            <a:r>
              <a:rPr lang="en-US" sz="1800" dirty="0">
                <a:solidFill>
                  <a:schemeClr val="tx1"/>
                </a:solidFill>
              </a:rPr>
              <a:t>(4)</a:t>
            </a:r>
          </a:p>
          <a:p>
            <a:pPr eaLnBrk="1" hangingPunct="1"/>
            <a:r>
              <a:rPr lang="en-US" sz="1800" dirty="0" err="1">
                <a:solidFill>
                  <a:schemeClr val="tx1"/>
                </a:solidFill>
              </a:rPr>
              <a:t>Pérusse</a:t>
            </a:r>
            <a:r>
              <a:rPr lang="en-US" sz="1800" dirty="0">
                <a:solidFill>
                  <a:schemeClr val="tx1"/>
                </a:solidFill>
              </a:rPr>
              <a:t>, R., </a:t>
            </a:r>
            <a:r>
              <a:rPr lang="en-US" sz="1800" dirty="0" err="1">
                <a:solidFill>
                  <a:schemeClr val="tx1"/>
                </a:solidFill>
              </a:rPr>
              <a:t>Goodnough</a:t>
            </a:r>
            <a:r>
              <a:rPr lang="en-US" sz="1800" dirty="0">
                <a:solidFill>
                  <a:schemeClr val="tx1"/>
                </a:solidFill>
              </a:rPr>
              <a:t>, G. E., &amp; Noël, C. J. (2001). A national survey of school counselor preparation programs: screening methods, faculty experiences, curricular content, and fieldwork requirements. </a:t>
            </a:r>
            <a:r>
              <a:rPr lang="en-US" sz="1800" i="1" dirty="0">
                <a:solidFill>
                  <a:schemeClr val="tx1"/>
                </a:solidFill>
              </a:rPr>
              <a:t>Counselor Education &amp; Supervision</a:t>
            </a:r>
            <a:r>
              <a:rPr lang="en-US" sz="1800" dirty="0">
                <a:solidFill>
                  <a:schemeClr val="tx1"/>
                </a:solidFill>
              </a:rPr>
              <a:t>, </a:t>
            </a:r>
            <a:r>
              <a:rPr lang="en-US" sz="1800" i="1" dirty="0">
                <a:solidFill>
                  <a:schemeClr val="tx1"/>
                </a:solidFill>
              </a:rPr>
              <a:t>40</a:t>
            </a:r>
            <a:r>
              <a:rPr lang="en-US" sz="1800" dirty="0">
                <a:solidFill>
                  <a:schemeClr val="tx1"/>
                </a:solidFill>
              </a:rPr>
              <a:t>(4), 252-262.</a:t>
            </a:r>
          </a:p>
          <a:p>
            <a:pPr eaLnBrk="1" hangingPunct="1"/>
            <a:r>
              <a:rPr lang="de-DE" sz="1800" dirty="0" err="1">
                <a:solidFill>
                  <a:schemeClr val="tx1"/>
                </a:solidFill>
              </a:rPr>
              <a:t>Sweitzer</a:t>
            </a:r>
            <a:r>
              <a:rPr lang="de-DE" sz="1800" dirty="0">
                <a:solidFill>
                  <a:schemeClr val="tx1"/>
                </a:solidFill>
              </a:rPr>
              <a:t>, H.F., &amp; King, M.A. (2019). </a:t>
            </a:r>
            <a:r>
              <a:rPr lang="de-DE" sz="1800" i="1" dirty="0">
                <a:solidFill>
                  <a:schemeClr val="tx1"/>
                </a:solidFill>
              </a:rPr>
              <a:t>The </a:t>
            </a:r>
            <a:r>
              <a:rPr lang="de-DE" sz="1800" i="1" dirty="0" err="1">
                <a:solidFill>
                  <a:schemeClr val="tx1"/>
                </a:solidFill>
              </a:rPr>
              <a:t>Successful</a:t>
            </a:r>
            <a:r>
              <a:rPr lang="de-DE" sz="1800" i="1" dirty="0">
                <a:solidFill>
                  <a:schemeClr val="tx1"/>
                </a:solidFill>
              </a:rPr>
              <a:t> </a:t>
            </a:r>
            <a:r>
              <a:rPr lang="de-DE" sz="1800" i="1" dirty="0" err="1">
                <a:solidFill>
                  <a:schemeClr val="tx1"/>
                </a:solidFill>
              </a:rPr>
              <a:t>Internship</a:t>
            </a:r>
            <a:r>
              <a:rPr lang="de-DE" sz="1800" dirty="0">
                <a:solidFill>
                  <a:schemeClr val="tx1"/>
                </a:solidFill>
              </a:rPr>
              <a:t>.  </a:t>
            </a:r>
            <a:r>
              <a:rPr lang="de-DE" sz="1800" dirty="0" err="1">
                <a:solidFill>
                  <a:schemeClr val="tx1"/>
                </a:solidFill>
              </a:rPr>
              <a:t>Cengage</a:t>
            </a:r>
            <a:r>
              <a:rPr lang="de-DE" sz="1800" dirty="0">
                <a:solidFill>
                  <a:schemeClr val="tx1"/>
                </a:solidFill>
              </a:rPr>
              <a:t>.</a:t>
            </a:r>
          </a:p>
          <a:p>
            <a:pPr eaLnBrk="1" hangingPunct="1"/>
            <a:r>
              <a:rPr lang="en-US" sz="1800" dirty="0">
                <a:solidFill>
                  <a:schemeClr val="tx1"/>
                </a:solidFill>
              </a:rPr>
              <a:t>Wood, C. &amp; </a:t>
            </a:r>
            <a:r>
              <a:rPr lang="en-US" sz="1800" dirty="0" err="1">
                <a:solidFill>
                  <a:schemeClr val="tx1"/>
                </a:solidFill>
              </a:rPr>
              <a:t>Rayle</a:t>
            </a:r>
            <a:r>
              <a:rPr lang="en-US" sz="1800" dirty="0">
                <a:solidFill>
                  <a:schemeClr val="tx1"/>
                </a:solidFill>
              </a:rPr>
              <a:t>, A.D. (2006). A model of school counseling supervision: The goals, functions, roles and systems model. </a:t>
            </a:r>
            <a:r>
              <a:rPr lang="en-US" sz="1800" i="1" dirty="0">
                <a:solidFill>
                  <a:schemeClr val="tx1"/>
                </a:solidFill>
              </a:rPr>
              <a:t>Counselor Education and Supervision, 45,</a:t>
            </a:r>
            <a:r>
              <a:rPr lang="en-US" sz="1800" dirty="0">
                <a:solidFill>
                  <a:schemeClr val="tx1"/>
                </a:solidFill>
              </a:rPr>
              <a:t> 253-266.</a:t>
            </a:r>
          </a:p>
          <a:p>
            <a:pPr marL="0" indent="0" eaLnBrk="1" hangingPunct="1">
              <a:buNone/>
            </a:pPr>
            <a:endParaRPr lang="en-US" sz="1500" dirty="0">
              <a:solidFill>
                <a:schemeClr val="tx1"/>
              </a:solidFill>
            </a:endParaRPr>
          </a:p>
          <a:p>
            <a:pPr marL="0" indent="0" eaLnBrk="1" hangingPunct="1">
              <a:buNone/>
            </a:pPr>
            <a:endParaRPr lang="en-US" sz="1800" dirty="0">
              <a:solidFill>
                <a:schemeClr val="tx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74F7A-8AC9-D541-82CB-4338CA580501}"/>
              </a:ext>
            </a:extLst>
          </p:cNvPr>
          <p:cNvSpPr>
            <a:spLocks noGrp="1"/>
          </p:cNvSpPr>
          <p:nvPr>
            <p:ph type="title"/>
          </p:nvPr>
        </p:nvSpPr>
        <p:spPr/>
        <p:txBody>
          <a:bodyPr/>
          <a:lstStyle/>
          <a:p>
            <a:r>
              <a:rPr lang="en-US" dirty="0"/>
              <a:t>CTC 2019 Standards</a:t>
            </a:r>
          </a:p>
        </p:txBody>
      </p:sp>
      <p:sp>
        <p:nvSpPr>
          <p:cNvPr id="3" name="Content Placeholder 2">
            <a:extLst>
              <a:ext uri="{FF2B5EF4-FFF2-40B4-BE49-F238E27FC236}">
                <a16:creationId xmlns:a16="http://schemas.microsoft.com/office/drawing/2014/main" id="{2F077E29-FF46-6342-8229-C01EBCBE4FE8}"/>
              </a:ext>
            </a:extLst>
          </p:cNvPr>
          <p:cNvSpPr>
            <a:spLocks noGrp="1"/>
          </p:cNvSpPr>
          <p:nvPr>
            <p:ph idx="1"/>
          </p:nvPr>
        </p:nvSpPr>
        <p:spPr/>
        <p:txBody>
          <a:bodyPr>
            <a:normAutofit fontScale="92500" lnSpcReduction="10000"/>
          </a:bodyPr>
          <a:lstStyle/>
          <a:p>
            <a:r>
              <a:rPr lang="en-US" sz="1800" b="1" i="1" dirty="0">
                <a:solidFill>
                  <a:schemeClr val="tx1"/>
                </a:solidFill>
              </a:rPr>
              <a:t>Qualifications, Training and Responsibilities of Site Supervisors </a:t>
            </a:r>
            <a:endParaRPr lang="en-US" sz="1800" dirty="0">
              <a:solidFill>
                <a:schemeClr val="tx1"/>
              </a:solidFill>
            </a:endParaRPr>
          </a:p>
          <a:p>
            <a:r>
              <a:rPr lang="en-US" sz="1800" dirty="0">
                <a:solidFill>
                  <a:schemeClr val="tx1"/>
                </a:solidFill>
              </a:rPr>
              <a:t>The program assigns qualified supervisors and provides training based on the program’s design. Qualifications for supervisors must include, but are not limited to: </a:t>
            </a:r>
          </a:p>
          <a:p>
            <a:pPr lvl="1"/>
            <a:r>
              <a:rPr lang="en-US" sz="1800" dirty="0">
                <a:solidFill>
                  <a:schemeClr val="tx1"/>
                </a:solidFill>
              </a:rPr>
              <a:t>Possession of a PPS School Counselor credential and a minimum of two years PPS experience as appropriate to the candidate’s fieldwork setting. </a:t>
            </a:r>
          </a:p>
          <a:p>
            <a:r>
              <a:rPr lang="en-US" sz="1800" dirty="0">
                <a:solidFill>
                  <a:schemeClr val="tx1"/>
                </a:solidFill>
              </a:rPr>
              <a:t>The supervisor is responsible to undergo training in models of supervision, the SCPEs, and program fieldwork requirements and share responsibility for the quality of field experience, design of field experiences, quality of clinical progress, and assessment and verification of candidate competence. </a:t>
            </a:r>
          </a:p>
          <a:p>
            <a:endParaRPr lang="en-US" dirty="0"/>
          </a:p>
        </p:txBody>
      </p:sp>
    </p:spTree>
    <p:extLst>
      <p:ext uri="{BB962C8B-B14F-4D97-AF65-F5344CB8AC3E}">
        <p14:creationId xmlns:p14="http://schemas.microsoft.com/office/powerpoint/2010/main" val="1865659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74F7A-8AC9-D541-82CB-4338CA580501}"/>
              </a:ext>
            </a:extLst>
          </p:cNvPr>
          <p:cNvSpPr>
            <a:spLocks noGrp="1"/>
          </p:cNvSpPr>
          <p:nvPr>
            <p:ph type="title"/>
          </p:nvPr>
        </p:nvSpPr>
        <p:spPr/>
        <p:txBody>
          <a:bodyPr>
            <a:normAutofit fontScale="90000"/>
          </a:bodyPr>
          <a:lstStyle/>
          <a:p>
            <a:r>
              <a:rPr lang="en-US" sz="4800" dirty="0"/>
              <a:t>CTC 2019 Standards (continued)</a:t>
            </a:r>
          </a:p>
        </p:txBody>
      </p:sp>
      <p:sp>
        <p:nvSpPr>
          <p:cNvPr id="3" name="Content Placeholder 2">
            <a:extLst>
              <a:ext uri="{FF2B5EF4-FFF2-40B4-BE49-F238E27FC236}">
                <a16:creationId xmlns:a16="http://schemas.microsoft.com/office/drawing/2014/main" id="{2F077E29-FF46-6342-8229-C01EBCBE4FE8}"/>
              </a:ext>
            </a:extLst>
          </p:cNvPr>
          <p:cNvSpPr>
            <a:spLocks noGrp="1"/>
          </p:cNvSpPr>
          <p:nvPr>
            <p:ph idx="1"/>
          </p:nvPr>
        </p:nvSpPr>
        <p:spPr/>
        <p:txBody>
          <a:bodyPr>
            <a:normAutofit fontScale="92500" lnSpcReduction="10000"/>
          </a:bodyPr>
          <a:lstStyle/>
          <a:p>
            <a:r>
              <a:rPr lang="en-US" sz="1600" dirty="0">
                <a:solidFill>
                  <a:schemeClr val="tx1"/>
                </a:solidFill>
              </a:rPr>
              <a:t>Candidates must meet with their supervisor for one (1) hour of individual or one-and-one- half (1.5) hours of small group (limit 8 candidates per group) supervision per week.600 clock hours are required in a public Pre-K-12 school, must be supervised by a professional who holds a valid PPS credential and is also accessible to the candidate at all times while the candidate is accruing fieldwork hours. University Supervision Requirements include: </a:t>
            </a:r>
          </a:p>
          <a:p>
            <a:pPr lvl="1"/>
            <a:r>
              <a:rPr lang="en-US" dirty="0">
                <a:solidFill>
                  <a:schemeClr val="tx1"/>
                </a:solidFill>
              </a:rPr>
              <a:t>One-and-one-half (1.5) hours per week of group supervision provided on a regular schedule throughout the field experience, usually performed by a program faculty member. </a:t>
            </a:r>
          </a:p>
          <a:p>
            <a:pPr lvl="1"/>
            <a:r>
              <a:rPr lang="en-US" dirty="0">
                <a:solidFill>
                  <a:schemeClr val="tx1"/>
                </a:solidFill>
              </a:rPr>
              <a:t>The program provides preparation and continuing education for field experience supervisors on program requirements, models of supervision, and the SCPEs, in collaboration with site supervisors. Site Supervisors share responsibility for the quality of field experience, design of field experiences, quality of clinical progress, and assessment and verification of candidate competence. </a:t>
            </a:r>
          </a:p>
          <a:p>
            <a:endParaRPr lang="en-US" dirty="0"/>
          </a:p>
        </p:txBody>
      </p:sp>
    </p:spTree>
    <p:extLst>
      <p:ext uri="{BB962C8B-B14F-4D97-AF65-F5344CB8AC3E}">
        <p14:creationId xmlns:p14="http://schemas.microsoft.com/office/powerpoint/2010/main" val="6177844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Rectangle 4"/>
          <p:cNvSpPr>
            <a:spLocks noGrp="1" noChangeArrowheads="1"/>
          </p:cNvSpPr>
          <p:nvPr>
            <p:ph type="title"/>
          </p:nvPr>
        </p:nvSpPr>
        <p:spPr/>
        <p:txBody>
          <a:bodyPr/>
          <a:lstStyle/>
          <a:p>
            <a:pPr eaLnBrk="1" fontAlgn="auto" hangingPunct="1">
              <a:spcAft>
                <a:spcPts val="0"/>
              </a:spcAft>
              <a:defRPr/>
            </a:pPr>
            <a:r>
              <a:rPr lang="en-US" sz="4400" dirty="0">
                <a:hlinkClick r:id="rId2"/>
              </a:rPr>
              <a:t>ACA Ethical Codes</a:t>
            </a:r>
            <a:endParaRPr lang="en-US" sz="4400" dirty="0"/>
          </a:p>
        </p:txBody>
      </p:sp>
      <p:sp>
        <p:nvSpPr>
          <p:cNvPr id="8197" name="Rectangle 5"/>
          <p:cNvSpPr>
            <a:spLocks noGrp="1" noChangeArrowheads="1"/>
          </p:cNvSpPr>
          <p:nvPr>
            <p:ph idx="1"/>
          </p:nvPr>
        </p:nvSpPr>
        <p:spPr/>
        <p:txBody>
          <a:bodyPr rtlCol="0">
            <a:normAutofit/>
          </a:bodyPr>
          <a:lstStyle/>
          <a:p>
            <a:pPr eaLnBrk="1" fontAlgn="auto" hangingPunct="1">
              <a:spcAft>
                <a:spcPts val="0"/>
              </a:spcAft>
              <a:buFont typeface="Arial" pitchFamily="34" charset="0"/>
              <a:buChar char="•"/>
              <a:defRPr/>
            </a:pPr>
            <a:r>
              <a:rPr lang="en-US" sz="2000" b="1" dirty="0">
                <a:solidFill>
                  <a:schemeClr val="tx1"/>
                </a:solidFill>
              </a:rPr>
              <a:t>F.1.a. Client Welfare</a:t>
            </a:r>
          </a:p>
          <a:p>
            <a:pPr eaLnBrk="1" fontAlgn="auto" hangingPunct="1">
              <a:spcAft>
                <a:spcPts val="0"/>
              </a:spcAft>
              <a:buFont typeface="Arial" pitchFamily="34" charset="0"/>
              <a:buNone/>
              <a:defRPr/>
            </a:pPr>
            <a:r>
              <a:rPr lang="en-US" sz="2000" dirty="0">
                <a:solidFill>
                  <a:schemeClr val="tx1"/>
                </a:solidFill>
              </a:rPr>
              <a:t>	A primary obligation of counseling supervisors is to monitor the services provided by supervisees. Counseling supervisors monitor client welfare and supervisee performance and professional development. To fulfill these obligations, supervisors meet regularly with supervisees to review the supervisees’ work and help them become prepared to serve a range of diverse clients. Supervisees have a responsibility to understand and follow the </a:t>
            </a:r>
            <a:r>
              <a:rPr lang="en-US" sz="2000" i="1" dirty="0">
                <a:solidFill>
                  <a:schemeClr val="tx1"/>
                </a:solidFill>
              </a:rPr>
              <a:t>ACA Code of Ethics.</a:t>
            </a:r>
            <a:endParaRPr lang="en-US" sz="2300" dirty="0">
              <a:solidFill>
                <a:schemeClr val="tx1"/>
              </a:solidFill>
            </a:endParaRPr>
          </a:p>
        </p:txBody>
      </p:sp>
    </p:spTree>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sz="4400" dirty="0">
                <a:hlinkClick r:id="rId2"/>
              </a:rPr>
              <a:t>ASCA Ethical Codes</a:t>
            </a:r>
            <a:endParaRPr lang="en-US" sz="4400" dirty="0"/>
          </a:p>
        </p:txBody>
      </p:sp>
      <p:sp>
        <p:nvSpPr>
          <p:cNvPr id="3" name="Content Placeholder 2"/>
          <p:cNvSpPr>
            <a:spLocks noGrp="1"/>
          </p:cNvSpPr>
          <p:nvPr>
            <p:ph idx="1"/>
          </p:nvPr>
        </p:nvSpPr>
        <p:spPr/>
        <p:txBody>
          <a:bodyPr rtlCol="0">
            <a:normAutofit/>
          </a:bodyPr>
          <a:lstStyle/>
          <a:p>
            <a:pPr eaLnBrk="1" fontAlgn="auto" hangingPunct="1">
              <a:spcAft>
                <a:spcPts val="0"/>
              </a:spcAft>
              <a:buFont typeface="Arial" pitchFamily="34" charset="0"/>
              <a:buChar char="•"/>
              <a:defRPr/>
            </a:pPr>
            <a:r>
              <a:rPr lang="en-US" sz="2000" b="1" dirty="0">
                <a:solidFill>
                  <a:schemeClr val="tx1"/>
                </a:solidFill>
              </a:rPr>
              <a:t>F.4 Collaboration and Education about School Counselors and School Counseling Programs with other Professionals</a:t>
            </a:r>
          </a:p>
          <a:p>
            <a:pPr eaLnBrk="1" fontAlgn="auto" hangingPunct="1">
              <a:spcAft>
                <a:spcPts val="0"/>
              </a:spcAft>
              <a:buFont typeface="Arial" pitchFamily="34" charset="0"/>
              <a:buNone/>
              <a:defRPr/>
            </a:pPr>
            <a:r>
              <a:rPr lang="en-US" sz="2000" dirty="0">
                <a:solidFill>
                  <a:schemeClr val="tx1"/>
                </a:solidFill>
              </a:rPr>
              <a:t>	School counselors and school counseling program </a:t>
            </a:r>
            <a:r>
              <a:rPr lang="en-US" sz="2000" i="1" dirty="0">
                <a:solidFill>
                  <a:schemeClr val="tx1"/>
                </a:solidFill>
              </a:rPr>
              <a:t>directors/supervisors</a:t>
            </a:r>
            <a:r>
              <a:rPr lang="en-US" sz="2000" dirty="0">
                <a:solidFill>
                  <a:schemeClr val="tx1"/>
                </a:solidFill>
              </a:rPr>
              <a:t> collaborate with special educators, school nurses, school social workers, school psychologists, college counselors/admissions officers, physical therapists, occupational therapists and speech pathologists to advocate for optimal services for students and all other stakeholders.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Rectangle 4"/>
          <p:cNvSpPr>
            <a:spLocks noGrp="1" noChangeArrowheads="1"/>
          </p:cNvSpPr>
          <p:nvPr>
            <p:ph type="title"/>
          </p:nvPr>
        </p:nvSpPr>
        <p:spPr>
          <a:xfrm>
            <a:off x="531813" y="857250"/>
            <a:ext cx="8002587" cy="571500"/>
          </a:xfrm>
        </p:spPr>
        <p:txBody>
          <a:bodyPr>
            <a:normAutofit fontScale="90000"/>
          </a:bodyPr>
          <a:lstStyle/>
          <a:p>
            <a:pPr eaLnBrk="1" fontAlgn="auto" hangingPunct="1">
              <a:spcAft>
                <a:spcPts val="0"/>
              </a:spcAft>
              <a:defRPr/>
            </a:pPr>
            <a:r>
              <a:rPr lang="en-US" sz="3900" dirty="0"/>
              <a:t>Purpose of Supervision</a:t>
            </a:r>
          </a:p>
        </p:txBody>
      </p:sp>
      <p:sp>
        <p:nvSpPr>
          <p:cNvPr id="5125" name="Rectangle 5"/>
          <p:cNvSpPr>
            <a:spLocks noGrp="1" noChangeArrowheads="1"/>
          </p:cNvSpPr>
          <p:nvPr>
            <p:ph idx="1"/>
          </p:nvPr>
        </p:nvSpPr>
        <p:spPr>
          <a:xfrm>
            <a:off x="762000" y="1447800"/>
            <a:ext cx="7924800" cy="4479925"/>
          </a:xfrm>
        </p:spPr>
        <p:txBody>
          <a:bodyPr rtlCol="0">
            <a:normAutofit/>
          </a:bodyPr>
          <a:lstStyle/>
          <a:p>
            <a:pPr eaLnBrk="1" fontAlgn="auto" hangingPunct="1">
              <a:spcAft>
                <a:spcPts val="0"/>
              </a:spcAft>
              <a:buFont typeface="Arial" pitchFamily="34" charset="0"/>
              <a:buChar char="•"/>
              <a:defRPr/>
            </a:pPr>
            <a:r>
              <a:rPr lang="en-US" dirty="0">
                <a:solidFill>
                  <a:schemeClr val="accent6">
                    <a:lumMod val="75000"/>
                  </a:schemeClr>
                </a:solidFill>
              </a:rPr>
              <a:t>Facilitate supervisee personal and professional development </a:t>
            </a:r>
            <a:endParaRPr lang="en-US" sz="1600" dirty="0">
              <a:solidFill>
                <a:schemeClr val="accent6">
                  <a:lumMod val="75000"/>
                </a:schemeClr>
              </a:solidFill>
            </a:endParaRPr>
          </a:p>
          <a:p>
            <a:pPr eaLnBrk="1" fontAlgn="auto" hangingPunct="1">
              <a:spcAft>
                <a:spcPts val="0"/>
              </a:spcAft>
              <a:buFont typeface="Arial" pitchFamily="34" charset="0"/>
              <a:buChar char="•"/>
              <a:defRPr/>
            </a:pPr>
            <a:r>
              <a:rPr lang="en-US" dirty="0">
                <a:solidFill>
                  <a:schemeClr val="accent6">
                    <a:lumMod val="75000"/>
                  </a:schemeClr>
                </a:solidFill>
              </a:rPr>
              <a:t>Promote counselor competencies, </a:t>
            </a:r>
            <a:r>
              <a:rPr lang="en-US" i="1" dirty="0"/>
              <a:t>knowledge and skills</a:t>
            </a:r>
            <a:endParaRPr lang="en-US" dirty="0">
              <a:solidFill>
                <a:schemeClr val="accent6">
                  <a:lumMod val="75000"/>
                </a:schemeClr>
              </a:solidFill>
            </a:endParaRPr>
          </a:p>
          <a:p>
            <a:pPr eaLnBrk="1" fontAlgn="auto" hangingPunct="1">
              <a:spcAft>
                <a:spcPts val="0"/>
              </a:spcAft>
              <a:buClr>
                <a:srgbClr val="808080"/>
              </a:buClr>
              <a:buFont typeface="Arial" pitchFamily="34" charset="0"/>
              <a:buChar char="•"/>
              <a:defRPr/>
            </a:pPr>
            <a:r>
              <a:rPr lang="en-US" dirty="0">
                <a:solidFill>
                  <a:schemeClr val="accent6">
                    <a:lumMod val="75000"/>
                  </a:schemeClr>
                </a:solidFill>
              </a:rPr>
              <a:t>Promote accountable counseling services &amp;programs</a:t>
            </a:r>
          </a:p>
          <a:p>
            <a:pPr eaLnBrk="1" fontAlgn="auto" hangingPunct="1">
              <a:spcAft>
                <a:spcPts val="0"/>
              </a:spcAft>
              <a:buClr>
                <a:srgbClr val="808080"/>
              </a:buClr>
              <a:buFont typeface="Arial" pitchFamily="34" charset="0"/>
              <a:buChar char="•"/>
              <a:defRPr/>
            </a:pPr>
            <a:r>
              <a:rPr lang="en-US" dirty="0">
                <a:solidFill>
                  <a:schemeClr val="accent6">
                    <a:lumMod val="75000"/>
                  </a:schemeClr>
                </a:solidFill>
              </a:rPr>
              <a:t>Serve as a gatekeeper to the profession </a:t>
            </a:r>
          </a:p>
          <a:p>
            <a:pPr eaLnBrk="1" fontAlgn="auto" hangingPunct="1">
              <a:spcAft>
                <a:spcPts val="0"/>
              </a:spcAft>
              <a:buClr>
                <a:srgbClr val="808080"/>
              </a:buClr>
              <a:buFont typeface="Arial" pitchFamily="34" charset="0"/>
              <a:buChar char="•"/>
              <a:defRPr/>
            </a:pPr>
            <a:r>
              <a:rPr lang="en-US" dirty="0">
                <a:solidFill>
                  <a:schemeClr val="accent6">
                    <a:lumMod val="75000"/>
                  </a:schemeClr>
                </a:solidFill>
              </a:rPr>
              <a:t>Provide opportunities in learning about the school environment</a:t>
            </a:r>
            <a:endParaRPr lang="en-US" sz="1600" dirty="0">
              <a:solidFill>
                <a:schemeClr val="accent6">
                  <a:lumMod val="75000"/>
                </a:schemeClr>
              </a:solidFill>
            </a:endParaRPr>
          </a:p>
          <a:p>
            <a:pPr eaLnBrk="1" fontAlgn="auto" hangingPunct="1">
              <a:spcAft>
                <a:spcPts val="0"/>
              </a:spcAft>
              <a:buClr>
                <a:srgbClr val="808080"/>
              </a:buClr>
              <a:buFont typeface="Arial" pitchFamily="34" charset="0"/>
              <a:buChar char="•"/>
              <a:defRPr/>
            </a:pPr>
            <a:r>
              <a:rPr lang="en-US" dirty="0">
                <a:solidFill>
                  <a:schemeClr val="accent6">
                    <a:lumMod val="75000"/>
                  </a:schemeClr>
                </a:solidFill>
              </a:rPr>
              <a:t>Safeguarding clients/students as well as promoting trainee development</a:t>
            </a:r>
            <a:endParaRPr lang="en-US" dirty="0">
              <a:solidFill>
                <a:schemeClr val="tx1">
                  <a:lumMod val="50000"/>
                  <a:lumOff val="50000"/>
                </a:schemeClr>
              </a:solidFill>
            </a:endParaRPr>
          </a:p>
          <a:p>
            <a:pPr eaLnBrk="1" fontAlgn="auto" hangingPunct="1">
              <a:spcAft>
                <a:spcPts val="0"/>
              </a:spcAft>
              <a:buFont typeface="Arial" pitchFamily="34" charset="0"/>
              <a:buChar char="•"/>
              <a:defRPr/>
            </a:pPr>
            <a:endParaRPr lang="en-US" dirty="0">
              <a:solidFill>
                <a:schemeClr val="tx1">
                  <a:lumMod val="50000"/>
                  <a:lumOff val="50000"/>
                </a:schemeClr>
              </a:solidFill>
            </a:endParaRPr>
          </a:p>
        </p:txBody>
      </p:sp>
    </p:spTree>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40" name="Rectangle 4"/>
          <p:cNvSpPr>
            <a:spLocks noGrp="1"/>
          </p:cNvSpPr>
          <p:nvPr>
            <p:ph type="title"/>
          </p:nvPr>
        </p:nvSpPr>
        <p:spPr bwMode="auto"/>
        <p:txBody>
          <a:bodyPr wrap="square" numCol="1" anchorCtr="0" compatLnSpc="1">
            <a:prstTxWarp prst="textNoShape">
              <a:avLst/>
            </a:prstTxWarp>
            <a:normAutofit/>
          </a:bodyPr>
          <a:lstStyle/>
          <a:p>
            <a:pPr eaLnBrk="1" hangingPunct="1">
              <a:defRPr/>
            </a:pPr>
            <a:r>
              <a:rPr lang="en-US" sz="2400" dirty="0">
                <a:effectLst>
                  <a:outerShdw blurRad="38100" dist="38100" dir="2700000" algn="tl">
                    <a:srgbClr val="C0C0C0"/>
                  </a:outerShdw>
                </a:effectLst>
              </a:rPr>
              <a:t>Supervision Best Practice Guidelines</a:t>
            </a:r>
            <a:br>
              <a:rPr lang="en-US" sz="2400" dirty="0">
                <a:effectLst>
                  <a:outerShdw blurRad="38100" dist="38100" dir="2700000" algn="tl">
                    <a:srgbClr val="C0C0C0"/>
                  </a:outerShdw>
                </a:effectLst>
              </a:rPr>
            </a:br>
            <a:r>
              <a:rPr lang="en-US" sz="2400" dirty="0">
                <a:effectLst>
                  <a:outerShdw blurRad="38100" dist="38100" dir="2700000" algn="tl">
                    <a:srgbClr val="C0C0C0"/>
                  </a:outerShdw>
                </a:effectLst>
              </a:rPr>
              <a:t> </a:t>
            </a:r>
            <a:r>
              <a:rPr lang="en-US" sz="2400" dirty="0">
                <a:solidFill>
                  <a:srgbClr val="586064"/>
                </a:solidFill>
                <a:effectLst>
                  <a:outerShdw blurRad="38100" dist="38100" dir="2700000" algn="tl">
                    <a:srgbClr val="C0C0C0"/>
                  </a:outerShdw>
                </a:effectLst>
              </a:rPr>
              <a:t>(Borders, </a:t>
            </a:r>
            <a:r>
              <a:rPr lang="en-US" sz="2400" dirty="0" err="1">
                <a:solidFill>
                  <a:srgbClr val="586064"/>
                </a:solidFill>
                <a:effectLst>
                  <a:outerShdw blurRad="38100" dist="38100" dir="2700000" algn="tl">
                    <a:srgbClr val="C0C0C0"/>
                  </a:outerShdw>
                </a:effectLst>
              </a:rPr>
              <a:t>et.al</a:t>
            </a:r>
            <a:r>
              <a:rPr lang="en-US" sz="2400" dirty="0">
                <a:solidFill>
                  <a:srgbClr val="586064"/>
                </a:solidFill>
                <a:effectLst>
                  <a:outerShdw blurRad="38100" dist="38100" dir="2700000" algn="tl">
                    <a:srgbClr val="C0C0C0"/>
                  </a:outerShdw>
                </a:effectLst>
              </a:rPr>
              <a:t>., 2011)</a:t>
            </a:r>
          </a:p>
        </p:txBody>
      </p:sp>
      <p:sp>
        <p:nvSpPr>
          <p:cNvPr id="29699" name="Rectangle 6"/>
          <p:cNvSpPr>
            <a:spLocks noGrp="1"/>
          </p:cNvSpPr>
          <p:nvPr>
            <p:ph sz="half" idx="2"/>
          </p:nvPr>
        </p:nvSpPr>
        <p:spPr>
          <a:xfrm>
            <a:off x="4038600" y="2209800"/>
            <a:ext cx="3886200" cy="3916363"/>
          </a:xfrm>
        </p:spPr>
        <p:txBody>
          <a:bodyPr>
            <a:normAutofit lnSpcReduction="10000"/>
          </a:bodyPr>
          <a:lstStyle/>
          <a:p>
            <a:pPr marL="381000" indent="-381000" eaLnBrk="1" hangingPunct="1">
              <a:lnSpc>
                <a:spcPct val="90000"/>
              </a:lnSpc>
              <a:buFont typeface="Arial" charset="0"/>
              <a:buNone/>
            </a:pPr>
            <a:r>
              <a:rPr lang="en-US" sz="2300" dirty="0">
                <a:solidFill>
                  <a:srgbClr val="586064"/>
                </a:solidFill>
              </a:rPr>
              <a:t>7. Ethical Considerations</a:t>
            </a:r>
            <a:br>
              <a:rPr lang="en-US" sz="2300" dirty="0">
                <a:solidFill>
                  <a:srgbClr val="586064"/>
                </a:solidFill>
              </a:rPr>
            </a:br>
            <a:endParaRPr lang="en-US" sz="2300" dirty="0">
              <a:solidFill>
                <a:srgbClr val="586064"/>
              </a:solidFill>
            </a:endParaRPr>
          </a:p>
          <a:p>
            <a:pPr marL="381000" indent="-381000" eaLnBrk="1" hangingPunct="1">
              <a:lnSpc>
                <a:spcPct val="90000"/>
              </a:lnSpc>
              <a:buFont typeface="Arial" charset="0"/>
              <a:buNone/>
            </a:pPr>
            <a:r>
              <a:rPr lang="en-US" sz="2300" dirty="0">
                <a:solidFill>
                  <a:srgbClr val="586064"/>
                </a:solidFill>
              </a:rPr>
              <a:t>8. Documentation</a:t>
            </a:r>
            <a:br>
              <a:rPr lang="en-US" sz="2300" dirty="0">
                <a:solidFill>
                  <a:srgbClr val="586064"/>
                </a:solidFill>
              </a:rPr>
            </a:br>
            <a:endParaRPr lang="en-US" sz="2300" dirty="0">
              <a:solidFill>
                <a:srgbClr val="586064"/>
              </a:solidFill>
            </a:endParaRPr>
          </a:p>
          <a:p>
            <a:pPr marL="381000" indent="-381000" eaLnBrk="1" hangingPunct="1">
              <a:lnSpc>
                <a:spcPct val="90000"/>
              </a:lnSpc>
              <a:buFont typeface="Arial" charset="0"/>
              <a:buNone/>
            </a:pPr>
            <a:r>
              <a:rPr lang="en-US" sz="2300" dirty="0">
                <a:solidFill>
                  <a:srgbClr val="586064"/>
                </a:solidFill>
              </a:rPr>
              <a:t>9. Evaluation</a:t>
            </a:r>
            <a:br>
              <a:rPr lang="en-US" sz="2300" dirty="0">
                <a:solidFill>
                  <a:srgbClr val="586064"/>
                </a:solidFill>
              </a:rPr>
            </a:br>
            <a:endParaRPr lang="en-US" sz="2300" dirty="0">
              <a:solidFill>
                <a:srgbClr val="586064"/>
              </a:solidFill>
            </a:endParaRPr>
          </a:p>
          <a:p>
            <a:pPr marL="381000" indent="-381000" eaLnBrk="1" hangingPunct="1">
              <a:lnSpc>
                <a:spcPct val="90000"/>
              </a:lnSpc>
              <a:buFont typeface="Arial" charset="0"/>
              <a:buNone/>
            </a:pPr>
            <a:r>
              <a:rPr lang="en-US" sz="2300" dirty="0">
                <a:solidFill>
                  <a:srgbClr val="586064"/>
                </a:solidFill>
              </a:rPr>
              <a:t>10. Supervision Format</a:t>
            </a:r>
            <a:br>
              <a:rPr lang="en-US" sz="2300" dirty="0">
                <a:solidFill>
                  <a:srgbClr val="586064"/>
                </a:solidFill>
              </a:rPr>
            </a:br>
            <a:endParaRPr lang="en-US" sz="2300" dirty="0">
              <a:solidFill>
                <a:srgbClr val="586064"/>
              </a:solidFill>
            </a:endParaRPr>
          </a:p>
          <a:p>
            <a:pPr marL="381000" indent="-381000" eaLnBrk="1" hangingPunct="1">
              <a:lnSpc>
                <a:spcPct val="90000"/>
              </a:lnSpc>
              <a:buFont typeface="Arial" charset="0"/>
              <a:buNone/>
            </a:pPr>
            <a:r>
              <a:rPr lang="en-US" sz="2300" dirty="0">
                <a:solidFill>
                  <a:srgbClr val="586064"/>
                </a:solidFill>
              </a:rPr>
              <a:t>11. The Supervisor</a:t>
            </a:r>
            <a:br>
              <a:rPr lang="en-US" sz="2300" dirty="0">
                <a:solidFill>
                  <a:srgbClr val="586064"/>
                </a:solidFill>
              </a:rPr>
            </a:br>
            <a:endParaRPr lang="en-US" sz="2300" dirty="0">
              <a:solidFill>
                <a:srgbClr val="586064"/>
              </a:solidFill>
            </a:endParaRPr>
          </a:p>
          <a:p>
            <a:pPr marL="381000" indent="-381000" eaLnBrk="1" hangingPunct="1">
              <a:lnSpc>
                <a:spcPct val="90000"/>
              </a:lnSpc>
              <a:buFont typeface="Arial" charset="0"/>
              <a:buNone/>
            </a:pPr>
            <a:r>
              <a:rPr lang="en-US" sz="2300" dirty="0">
                <a:solidFill>
                  <a:srgbClr val="586064"/>
                </a:solidFill>
              </a:rPr>
              <a:t>12. Supervisor Preparation</a:t>
            </a:r>
          </a:p>
          <a:p>
            <a:pPr marL="381000" indent="-381000" eaLnBrk="1" hangingPunct="1"/>
            <a:endParaRPr lang="en-US" dirty="0"/>
          </a:p>
        </p:txBody>
      </p:sp>
      <p:sp>
        <p:nvSpPr>
          <p:cNvPr id="29698" name="Rectangle 5"/>
          <p:cNvSpPr>
            <a:spLocks noGrp="1"/>
          </p:cNvSpPr>
          <p:nvPr>
            <p:ph sz="quarter" idx="13"/>
          </p:nvPr>
        </p:nvSpPr>
        <p:spPr>
          <a:xfrm>
            <a:off x="457200" y="2209800"/>
            <a:ext cx="4038600" cy="3916363"/>
          </a:xfrm>
        </p:spPr>
        <p:txBody>
          <a:bodyPr>
            <a:normAutofit fontScale="92500" lnSpcReduction="10000"/>
          </a:bodyPr>
          <a:lstStyle/>
          <a:p>
            <a:pPr marL="381000" indent="-381000" eaLnBrk="1" hangingPunct="1">
              <a:lnSpc>
                <a:spcPct val="90000"/>
              </a:lnSpc>
              <a:buFont typeface="Arial" charset="0"/>
              <a:buAutoNum type="arabicPeriod"/>
            </a:pPr>
            <a:r>
              <a:rPr lang="en-US" sz="2200" dirty="0">
                <a:solidFill>
                  <a:srgbClr val="586064"/>
                </a:solidFill>
              </a:rPr>
              <a:t>Initiating Supervision</a:t>
            </a:r>
            <a:br>
              <a:rPr lang="en-US" sz="2200" dirty="0">
                <a:solidFill>
                  <a:srgbClr val="586064"/>
                </a:solidFill>
              </a:rPr>
            </a:br>
            <a:endParaRPr lang="en-US" sz="2200" dirty="0">
              <a:solidFill>
                <a:srgbClr val="586064"/>
              </a:solidFill>
            </a:endParaRPr>
          </a:p>
          <a:p>
            <a:pPr marL="381000" indent="-381000" eaLnBrk="1" hangingPunct="1">
              <a:lnSpc>
                <a:spcPct val="90000"/>
              </a:lnSpc>
              <a:buFont typeface="Arial" charset="0"/>
              <a:buAutoNum type="arabicPeriod"/>
            </a:pPr>
            <a:r>
              <a:rPr lang="en-US" sz="2200" dirty="0">
                <a:solidFill>
                  <a:srgbClr val="586064"/>
                </a:solidFill>
              </a:rPr>
              <a:t>Goal-Setting</a:t>
            </a:r>
            <a:br>
              <a:rPr lang="en-US" sz="2200" dirty="0">
                <a:solidFill>
                  <a:srgbClr val="586064"/>
                </a:solidFill>
              </a:rPr>
            </a:br>
            <a:endParaRPr lang="en-US" sz="2200" dirty="0">
              <a:solidFill>
                <a:srgbClr val="586064"/>
              </a:solidFill>
            </a:endParaRPr>
          </a:p>
          <a:p>
            <a:pPr marL="381000" indent="-381000" eaLnBrk="1" hangingPunct="1">
              <a:lnSpc>
                <a:spcPct val="90000"/>
              </a:lnSpc>
              <a:buFont typeface="Arial" charset="0"/>
              <a:buAutoNum type="arabicPeriod"/>
            </a:pPr>
            <a:r>
              <a:rPr lang="en-US" sz="2200" dirty="0">
                <a:solidFill>
                  <a:srgbClr val="586064"/>
                </a:solidFill>
              </a:rPr>
              <a:t>Giving Feedback</a:t>
            </a:r>
            <a:br>
              <a:rPr lang="en-US" sz="2200" dirty="0">
                <a:solidFill>
                  <a:srgbClr val="586064"/>
                </a:solidFill>
              </a:rPr>
            </a:br>
            <a:endParaRPr lang="en-US" sz="2200" dirty="0">
              <a:solidFill>
                <a:srgbClr val="586064"/>
              </a:solidFill>
            </a:endParaRPr>
          </a:p>
          <a:p>
            <a:pPr marL="381000" indent="-381000" eaLnBrk="1" hangingPunct="1">
              <a:lnSpc>
                <a:spcPct val="90000"/>
              </a:lnSpc>
              <a:buFont typeface="Arial" charset="0"/>
              <a:buAutoNum type="arabicPeriod"/>
            </a:pPr>
            <a:r>
              <a:rPr lang="en-US" sz="2200" dirty="0">
                <a:solidFill>
                  <a:srgbClr val="586064"/>
                </a:solidFill>
              </a:rPr>
              <a:t>Conducting Supervision</a:t>
            </a:r>
            <a:br>
              <a:rPr lang="en-US" sz="2200" dirty="0">
                <a:solidFill>
                  <a:srgbClr val="586064"/>
                </a:solidFill>
              </a:rPr>
            </a:br>
            <a:endParaRPr lang="en-US" sz="2200" dirty="0">
              <a:solidFill>
                <a:srgbClr val="586064"/>
              </a:solidFill>
            </a:endParaRPr>
          </a:p>
          <a:p>
            <a:pPr marL="381000" indent="-381000" eaLnBrk="1" hangingPunct="1">
              <a:lnSpc>
                <a:spcPct val="90000"/>
              </a:lnSpc>
              <a:buFont typeface="Arial" charset="0"/>
              <a:buAutoNum type="arabicPeriod"/>
            </a:pPr>
            <a:r>
              <a:rPr lang="en-US" sz="2200" dirty="0">
                <a:solidFill>
                  <a:srgbClr val="586064"/>
                </a:solidFill>
              </a:rPr>
              <a:t>Supervisory Relationship</a:t>
            </a:r>
            <a:br>
              <a:rPr lang="en-US" sz="2200" dirty="0">
                <a:solidFill>
                  <a:srgbClr val="586064"/>
                </a:solidFill>
              </a:rPr>
            </a:br>
            <a:endParaRPr lang="en-US" sz="2200" dirty="0">
              <a:solidFill>
                <a:srgbClr val="586064"/>
              </a:solidFill>
            </a:endParaRPr>
          </a:p>
          <a:p>
            <a:pPr marL="381000" indent="-381000" eaLnBrk="1" hangingPunct="1">
              <a:lnSpc>
                <a:spcPct val="90000"/>
              </a:lnSpc>
              <a:buFont typeface="Arial" charset="0"/>
              <a:buAutoNum type="arabicPeriod"/>
            </a:pPr>
            <a:r>
              <a:rPr lang="en-US" sz="2200" dirty="0">
                <a:solidFill>
                  <a:srgbClr val="586064"/>
                </a:solidFill>
              </a:rPr>
              <a:t>Diversity &amp; Advocacy Considerations</a:t>
            </a:r>
          </a:p>
          <a:p>
            <a:pPr marL="381000" indent="-381000" eaLnBrk="1" hangingPunct="1"/>
            <a:endParaRPr lang="en-US" sz="2200" dirty="0"/>
          </a:p>
        </p:txBody>
      </p:sp>
    </p:spTree>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{B83FDCB1-3F13-994D-B797-1603876AB8AB}tf10001060</Template>
  <TotalTime>1144</TotalTime>
  <Words>3356</Words>
  <Application>Microsoft Office PowerPoint</Application>
  <PresentationFormat>On-screen Show (4:3)</PresentationFormat>
  <Paragraphs>303</Paragraphs>
  <Slides>33</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33</vt:i4>
      </vt:variant>
    </vt:vector>
  </HeadingPairs>
  <TitlesOfParts>
    <vt:vector size="41" baseType="lpstr">
      <vt:lpstr>Arial</vt:lpstr>
      <vt:lpstr>Candara</vt:lpstr>
      <vt:lpstr>Courier New</vt:lpstr>
      <vt:lpstr>Times</vt:lpstr>
      <vt:lpstr>Times New Roman</vt:lpstr>
      <vt:lpstr>Trebuchet MS</vt:lpstr>
      <vt:lpstr>Wingdings 3</vt:lpstr>
      <vt:lpstr>Facet</vt:lpstr>
      <vt:lpstr>  School Counseling Supervision Overview</vt:lpstr>
      <vt:lpstr>What is Supervision?</vt:lpstr>
      <vt:lpstr>CACREP 2016 Standards</vt:lpstr>
      <vt:lpstr>CTC 2019 Standards</vt:lpstr>
      <vt:lpstr>CTC 2019 Standards (continued)</vt:lpstr>
      <vt:lpstr>ACA Ethical Codes</vt:lpstr>
      <vt:lpstr>ASCA Ethical Codes</vt:lpstr>
      <vt:lpstr>Purpose of Supervision</vt:lpstr>
      <vt:lpstr>Supervision Best Practice Guidelines  (Borders, et.al., 2011)</vt:lpstr>
      <vt:lpstr>Initiating Supervision &amp;  Goal-Setting (Borders, et.al., 2011)</vt:lpstr>
      <vt:lpstr>Giving Feedback &amp; Conducting Supervision  (Borders, et.al., 2011)</vt:lpstr>
      <vt:lpstr>Supervisory Relationship  (Borders, et.al., 2011)</vt:lpstr>
      <vt:lpstr>Diversity &amp; Advocacy  (Borders, et.al., 2011)</vt:lpstr>
      <vt:lpstr>Ethical Considerations (Borders, et.al., 2011)</vt:lpstr>
      <vt:lpstr>Documentation  &amp; Evaluation of Supervision (Borders, et.al., 2011)</vt:lpstr>
      <vt:lpstr>Supervision Format (Borders, et.al., 2011)</vt:lpstr>
      <vt:lpstr>The Supervisor  (Borders, et.al., 2011)</vt:lpstr>
      <vt:lpstr>The Discrimination Model of Supervision  (Bernard, 1979, 1997) </vt:lpstr>
      <vt:lpstr>Discrimination Model: Focus </vt:lpstr>
      <vt:lpstr>Discrimination Model: Supervisee Skills, Cont’d</vt:lpstr>
      <vt:lpstr>Discrimination Model:  Role</vt:lpstr>
      <vt:lpstr>Discrimination Model: Supervisor Roles</vt:lpstr>
      <vt:lpstr>Discrimination Model: Supervisor Roles, Cont’d</vt:lpstr>
      <vt:lpstr>Discrimination Model: Supervisor Roles, Cont’d</vt:lpstr>
      <vt:lpstr>The School Counseling Supervision Model: An extension of the discrimination model (Luke, M. &amp; Bernard, J.M. (2006). Counselor Education &amp; Supervision, 45, 282-295)   </vt:lpstr>
      <vt:lpstr>Tips &amp; Strategies for Supervising  Counseling Students</vt:lpstr>
      <vt:lpstr>Tips &amp; Strategies to Supervising  Counseling Students (Continued)</vt:lpstr>
      <vt:lpstr>Tips &amp; Strategies to Supervising Counseling Students (Continued)</vt:lpstr>
      <vt:lpstr>Advantages to Supervising  Counseling Students</vt:lpstr>
      <vt:lpstr>The DSI-2 Model: Developmental Stage Model of Internship (adapted from Sweitzer &amp; King, 2019, The Successful Internship)</vt:lpstr>
      <vt:lpstr>Resources</vt:lpstr>
      <vt:lpstr>Resources, Cont’d</vt:lpstr>
      <vt:lpstr>Resources, Cont’d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Basics of Supervision for School Counselors</dc:title>
  <dc:creator>tyqr</dc:creator>
  <cp:lastModifiedBy>Emily Kyle</cp:lastModifiedBy>
  <cp:revision>102</cp:revision>
  <cp:lastPrinted>2014-03-11T16:03:27Z</cp:lastPrinted>
  <dcterms:created xsi:type="dcterms:W3CDTF">2011-11-07T18:58:09Z</dcterms:created>
  <dcterms:modified xsi:type="dcterms:W3CDTF">2020-09-10T21:35:07Z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TC062561681033</vt:lpwstr>
  </property>
</Properties>
</file>